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80"/>
  </p:notesMasterIdLst>
  <p:handoutMasterIdLst>
    <p:handoutMasterId r:id="rId81"/>
  </p:handoutMasterIdLst>
  <p:sldIdLst>
    <p:sldId id="530" r:id="rId2"/>
    <p:sldId id="535" r:id="rId3"/>
    <p:sldId id="532" r:id="rId4"/>
    <p:sldId id="533" r:id="rId5"/>
    <p:sldId id="534" r:id="rId6"/>
    <p:sldId id="453" r:id="rId7"/>
    <p:sldId id="481" r:id="rId8"/>
    <p:sldId id="536" r:id="rId9"/>
    <p:sldId id="523" r:id="rId10"/>
    <p:sldId id="526" r:id="rId11"/>
    <p:sldId id="524" r:id="rId12"/>
    <p:sldId id="525" r:id="rId13"/>
    <p:sldId id="527" r:id="rId14"/>
    <p:sldId id="543" r:id="rId15"/>
    <p:sldId id="340" r:id="rId16"/>
    <p:sldId id="500" r:id="rId17"/>
    <p:sldId id="501" r:id="rId18"/>
    <p:sldId id="513" r:id="rId19"/>
    <p:sldId id="517" r:id="rId20"/>
    <p:sldId id="518" r:id="rId21"/>
    <p:sldId id="519" r:id="rId22"/>
    <p:sldId id="503" r:id="rId23"/>
    <p:sldId id="504" r:id="rId24"/>
    <p:sldId id="505" r:id="rId25"/>
    <p:sldId id="506" r:id="rId26"/>
    <p:sldId id="507" r:id="rId27"/>
    <p:sldId id="508" r:id="rId28"/>
    <p:sldId id="520" r:id="rId29"/>
    <p:sldId id="510" r:id="rId30"/>
    <p:sldId id="509" r:id="rId31"/>
    <p:sldId id="511" r:id="rId32"/>
    <p:sldId id="512" r:id="rId33"/>
    <p:sldId id="516" r:id="rId34"/>
    <p:sldId id="544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45" r:id="rId44"/>
    <p:sldId id="482" r:id="rId45"/>
    <p:sldId id="546" r:id="rId46"/>
    <p:sldId id="554" r:id="rId47"/>
    <p:sldId id="555" r:id="rId48"/>
    <p:sldId id="556" r:id="rId49"/>
    <p:sldId id="583" r:id="rId50"/>
    <p:sldId id="584" r:id="rId51"/>
    <p:sldId id="585" r:id="rId52"/>
    <p:sldId id="586" r:id="rId53"/>
    <p:sldId id="587" r:id="rId54"/>
    <p:sldId id="572" r:id="rId55"/>
    <p:sldId id="573" r:id="rId56"/>
    <p:sldId id="574" r:id="rId57"/>
    <p:sldId id="678" r:id="rId58"/>
    <p:sldId id="575" r:id="rId59"/>
    <p:sldId id="588" r:id="rId60"/>
    <p:sldId id="589" r:id="rId61"/>
    <p:sldId id="679" r:id="rId62"/>
    <p:sldId id="567" r:id="rId63"/>
    <p:sldId id="577" r:id="rId64"/>
    <p:sldId id="576" r:id="rId65"/>
    <p:sldId id="578" r:id="rId66"/>
    <p:sldId id="569" r:id="rId67"/>
    <p:sldId id="548" r:id="rId68"/>
    <p:sldId id="549" r:id="rId69"/>
    <p:sldId id="581" r:id="rId70"/>
    <p:sldId id="582" r:id="rId71"/>
    <p:sldId id="579" r:id="rId72"/>
    <p:sldId id="580" r:id="rId73"/>
    <p:sldId id="550" r:id="rId74"/>
    <p:sldId id="551" r:id="rId75"/>
    <p:sldId id="552" r:id="rId76"/>
    <p:sldId id="553" r:id="rId77"/>
    <p:sldId id="557" r:id="rId78"/>
    <p:sldId id="558" r:id="rId7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3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3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3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3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3000"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22544" autoAdjust="0"/>
    <p:restoredTop sz="94660"/>
  </p:normalViewPr>
  <p:slideViewPr>
    <p:cSldViewPr>
      <p:cViewPr varScale="1">
        <p:scale>
          <a:sx n="66" d="100"/>
          <a:sy n="66" d="100"/>
        </p:scale>
        <p:origin x="52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18"/>
    </p:cViewPr>
  </p:sorterViewPr>
  <p:notesViewPr>
    <p:cSldViewPr>
      <p:cViewPr varScale="1">
        <p:scale>
          <a:sx n="58" d="100"/>
          <a:sy n="58" d="100"/>
        </p:scale>
        <p:origin x="-222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1200">
                <a:solidFill>
                  <a:srgbClr val="FFFF0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50000"/>
              </a:spcBef>
              <a:defRPr sz="1200">
                <a:solidFill>
                  <a:srgbClr val="FFFF00"/>
                </a:solidFill>
              </a:defRPr>
            </a:lvl1pPr>
          </a:lstStyle>
          <a:p>
            <a:pPr>
              <a:defRPr/>
            </a:pPr>
            <a:fld id="{556EEDB2-8ED8-46C9-8231-64CC0D93205A}" type="datetimeFigureOut">
              <a:rPr lang="zh-CN" altLang="en-US"/>
              <a:pPr>
                <a:defRPr/>
              </a:pPr>
              <a:t>2019/6/18</a:t>
            </a:fld>
            <a:endParaRPr lang="en-US" altLang="zh-CN"/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1200">
                <a:solidFill>
                  <a:srgbClr val="FFFF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6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50000"/>
              </a:spcBef>
              <a:defRPr sz="1200">
                <a:solidFill>
                  <a:srgbClr val="FFFF00"/>
                </a:solidFill>
              </a:defRPr>
            </a:lvl1pPr>
          </a:lstStyle>
          <a:p>
            <a:pPr>
              <a:defRPr/>
            </a:pPr>
            <a:fld id="{B45FFD04-0796-440F-97E7-822137202F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kumimoji="0"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0"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kumimoji="0"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0"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62FD513-7A61-4D0C-A308-A462D310B7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/>
            <a:fld id="{1A4C1804-6683-4716-B725-8563A15D4FC2}" type="slidenum">
              <a:rPr kumimoji="0" lang="en-US" altLang="zh-CN" sz="1200" b="0">
                <a:ea typeface="宋体" panose="02010600030101010101" pitchFamily="2" charset="-122"/>
              </a:rPr>
              <a:pPr algn="r" eaLnBrk="1" hangingPunct="1"/>
              <a:t>4</a:t>
            </a:fld>
            <a:endParaRPr kumimoji="0" lang="en-US" altLang="zh-CN" sz="1200" b="0">
              <a:ea typeface="宋体" panose="02010600030101010101" pitchFamily="2" charset="-122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1000"/>
              <a:t>We will take a different route in our journey to the mystery of the course.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827088" y="1268413"/>
            <a:ext cx="7772400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11998354 h 1000"/>
              <a:gd name="T6" fmla="*/ 0 w 1000"/>
              <a:gd name="T7" fmla="*/ 11998354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188913"/>
            <a:ext cx="7772400" cy="8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defRPr sz="28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395681D4-BA72-4B87-AEEF-F112D3E160DB}" type="datetimeFigureOut">
              <a:rPr lang="zh-CN" altLang="en-US"/>
              <a:pPr>
                <a:defRPr/>
              </a:pPr>
              <a:t>2019/6/18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81F61E6F-683A-4A28-BDFA-3E80C336CE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579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3397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60769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60769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3719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60769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3539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7083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928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8974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3924300" cy="48974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1671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7575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4247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63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118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5849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84313"/>
            <a:ext cx="8001000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196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11998573 h 1000"/>
              <a:gd name="T6" fmla="*/ 0 w 1000"/>
              <a:gd name="T7" fmla="*/ 11998573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4625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Text Box 9"/>
          <p:cNvSpPr txBox="1">
            <a:spLocks noChangeArrowheads="1"/>
          </p:cNvSpPr>
          <p:nvPr userDrawn="1"/>
        </p:nvSpPr>
        <p:spPr bwMode="auto">
          <a:xfrm>
            <a:off x="2771775" y="2997200"/>
            <a:ext cx="1295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50000"/>
              </a:spcBef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50000"/>
              </a:spcBef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50000"/>
              </a:spcBef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50000"/>
              </a:spcBef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5400">
              <a:solidFill>
                <a:srgbClr val="FFFF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411494.htm" TargetMode="External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6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7" Type="http://schemas.openxmlformats.org/officeDocument/2006/relationships/image" Target="../media/image141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 descr="纸莎草纸"/>
          <p:cNvSpPr txBox="1">
            <a:spLocks noChangeArrowheads="1"/>
          </p:cNvSpPr>
          <p:nvPr/>
        </p:nvSpPr>
        <p:spPr bwMode="auto">
          <a:xfrm>
            <a:off x="628650" y="242888"/>
            <a:ext cx="7975600" cy="109855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435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6600" b="0">
                <a:solidFill>
                  <a:schemeClr val="accent2"/>
                </a:solidFill>
                <a:latin typeface="黑体" panose="02010609060101010101" pitchFamily="49" charset="-122"/>
              </a:rPr>
              <a:t>普通地质学</a:t>
            </a:r>
          </a:p>
        </p:txBody>
      </p:sp>
      <p:pic>
        <p:nvPicPr>
          <p:cNvPr id="5125" name="Picture 8" descr="9382653_113744661160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2"/>
          <a:stretch>
            <a:fillRect/>
          </a:stretch>
        </p:blipFill>
        <p:spPr bwMode="auto">
          <a:xfrm>
            <a:off x="3492500" y="3429000"/>
            <a:ext cx="5545138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13" descr="d009b3de9c82d15803adb55c800a19d8bc3e42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84313"/>
            <a:ext cx="31686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5" descr="5bbf05bff6c19f4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r="3746" b="9401"/>
          <a:stretch>
            <a:fillRect/>
          </a:stretch>
        </p:blipFill>
        <p:spPr bwMode="auto">
          <a:xfrm>
            <a:off x="250825" y="4724400"/>
            <a:ext cx="2736850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04800"/>
            <a:ext cx="8001000" cy="747713"/>
          </a:xfrm>
        </p:spPr>
        <p:txBody>
          <a:bodyPr/>
          <a:lstStyle/>
          <a:p>
            <a:pPr algn="l" eaLnBrk="1" hangingPunct="1"/>
            <a:r>
              <a:rPr lang="zh-CN" altLang="en-US" b="1">
                <a:solidFill>
                  <a:schemeClr val="accent2"/>
                </a:solidFill>
              </a:rPr>
              <a:t>地质学与人类：</a:t>
            </a:r>
            <a:r>
              <a:rPr lang="zh-CN" altLang="en-US" b="1">
                <a:solidFill>
                  <a:schemeClr val="accent2"/>
                </a:solidFill>
                <a:ea typeface="黑体" panose="02010609060101010101" pitchFamily="49" charset="-122"/>
              </a:rPr>
              <a:t>食</a:t>
            </a:r>
          </a:p>
        </p:txBody>
      </p:sp>
      <p:pic>
        <p:nvPicPr>
          <p:cNvPr id="16387" name="Picture 5" descr="200812820207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347" r="9740" b="17195"/>
          <a:stretch>
            <a:fillRect/>
          </a:stretch>
        </p:blipFill>
        <p:spPr bwMode="auto">
          <a:xfrm>
            <a:off x="827088" y="2205038"/>
            <a:ext cx="29527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11" descr="12867990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3" y="3403600"/>
            <a:ext cx="4252912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24" name="Text Box 12"/>
          <p:cNvSpPr txBox="1">
            <a:spLocks noChangeArrowheads="1"/>
          </p:cNvSpPr>
          <p:nvPr/>
        </p:nvSpPr>
        <p:spPr bwMode="auto">
          <a:xfrm>
            <a:off x="179388" y="1439863"/>
            <a:ext cx="48974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551</a:t>
            </a:r>
            <a:r>
              <a:rPr lang="zh-CN" altLang="en-US"/>
              <a:t>千克石油，种植、包装</a:t>
            </a:r>
          </a:p>
        </p:txBody>
      </p:sp>
      <p:pic>
        <p:nvPicPr>
          <p:cNvPr id="16390" name="Picture 14" descr="13684102297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r="8606" b="16667"/>
          <a:stretch>
            <a:fillRect/>
          </a:stretch>
        </p:blipFill>
        <p:spPr bwMode="auto">
          <a:xfrm>
            <a:off x="4895850" y="476250"/>
            <a:ext cx="414020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b="1">
                <a:solidFill>
                  <a:schemeClr val="accent2"/>
                </a:solidFill>
              </a:rPr>
              <a:t>地质学与人类：     住</a:t>
            </a:r>
          </a:p>
        </p:txBody>
      </p:sp>
      <p:pic>
        <p:nvPicPr>
          <p:cNvPr id="17411" name="Picture 5" descr="20110504309454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9"/>
          <a:stretch>
            <a:fillRect/>
          </a:stretch>
        </p:blipFill>
        <p:spPr bwMode="auto">
          <a:xfrm>
            <a:off x="1258888" y="1412875"/>
            <a:ext cx="6481762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70" name="Rectangle 6"/>
          <p:cNvSpPr>
            <a:spLocks noChangeArrowheads="1"/>
          </p:cNvSpPr>
          <p:nvPr/>
        </p:nvSpPr>
        <p:spPr bwMode="auto">
          <a:xfrm>
            <a:off x="1427163" y="5805488"/>
            <a:ext cx="63849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3790</a:t>
            </a:r>
            <a:r>
              <a:rPr lang="zh-CN" altLang="en-US"/>
              <a:t>千克石油，房屋建筑、装潢材料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b="1">
                <a:solidFill>
                  <a:schemeClr val="accent2"/>
                </a:solidFill>
              </a:rPr>
              <a:t>地质学与人类：     行</a:t>
            </a: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1042988" y="4437063"/>
            <a:ext cx="244951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217098" name="Rectangle 10"/>
          <p:cNvSpPr>
            <a:spLocks noChangeArrowheads="1"/>
          </p:cNvSpPr>
          <p:nvPr/>
        </p:nvSpPr>
        <p:spPr bwMode="auto">
          <a:xfrm>
            <a:off x="1476375" y="5589588"/>
            <a:ext cx="56197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3838</a:t>
            </a:r>
            <a:r>
              <a:rPr lang="zh-CN" altLang="en-US"/>
              <a:t>千克石油，旅行乘交通工具</a:t>
            </a:r>
          </a:p>
        </p:txBody>
      </p:sp>
      <p:grpSp>
        <p:nvGrpSpPr>
          <p:cNvPr id="18437" name="Group 12"/>
          <p:cNvGrpSpPr>
            <a:grpSpLocks/>
          </p:cNvGrpSpPr>
          <p:nvPr/>
        </p:nvGrpSpPr>
        <p:grpSpPr bwMode="auto">
          <a:xfrm>
            <a:off x="755650" y="1557338"/>
            <a:ext cx="7272338" cy="3600450"/>
            <a:chOff x="476" y="981"/>
            <a:chExt cx="4581" cy="2268"/>
          </a:xfrm>
        </p:grpSpPr>
        <p:grpSp>
          <p:nvGrpSpPr>
            <p:cNvPr id="18438" name="Group 9"/>
            <p:cNvGrpSpPr>
              <a:grpSpLocks/>
            </p:cNvGrpSpPr>
            <p:nvPr/>
          </p:nvGrpSpPr>
          <p:grpSpPr bwMode="auto">
            <a:xfrm>
              <a:off x="476" y="981"/>
              <a:ext cx="4568" cy="2268"/>
              <a:chOff x="657" y="1071"/>
              <a:chExt cx="4387" cy="2042"/>
            </a:xfrm>
          </p:grpSpPr>
          <p:pic>
            <p:nvPicPr>
              <p:cNvPr id="18440" name="Picture 5" descr="2008411202058479_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596"/>
              <a:stretch>
                <a:fillRect/>
              </a:stretch>
            </p:blipFill>
            <p:spPr bwMode="auto">
              <a:xfrm>
                <a:off x="657" y="1071"/>
                <a:ext cx="4387" cy="20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41" name="Rectangle 7"/>
              <p:cNvSpPr>
                <a:spLocks noChangeArrowheads="1"/>
              </p:cNvSpPr>
              <p:nvPr/>
            </p:nvSpPr>
            <p:spPr bwMode="auto">
              <a:xfrm>
                <a:off x="657" y="2840"/>
                <a:ext cx="1270" cy="2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kumimoji="1" sz="30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kumimoji="1" sz="30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kumimoji="1" sz="30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kumimoji="1" sz="30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kumimoji="1" sz="30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zh-CN" altLang="en-US"/>
              </a:p>
            </p:txBody>
          </p:sp>
        </p:grpSp>
        <p:sp>
          <p:nvSpPr>
            <p:cNvPr id="18439" name="Rectangle 11"/>
            <p:cNvSpPr>
              <a:spLocks noChangeArrowheads="1"/>
            </p:cNvSpPr>
            <p:nvPr/>
          </p:nvSpPr>
          <p:spPr bwMode="auto">
            <a:xfrm>
              <a:off x="4921" y="1071"/>
              <a:ext cx="136" cy="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5"/>
          <p:cNvSpPr txBox="1">
            <a:spLocks noChangeArrowheads="1"/>
          </p:cNvSpPr>
          <p:nvPr/>
        </p:nvSpPr>
        <p:spPr bwMode="auto">
          <a:xfrm>
            <a:off x="2700338" y="3940175"/>
            <a:ext cx="3095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</a:rPr>
              <a:t>让数据说话！</a:t>
            </a:r>
          </a:p>
        </p:txBody>
      </p:sp>
      <p:sp>
        <p:nvSpPr>
          <p:cNvPr id="219142" name="Text Box 6"/>
          <p:cNvSpPr txBox="1">
            <a:spLocks noChangeArrowheads="1"/>
          </p:cNvSpPr>
          <p:nvPr/>
        </p:nvSpPr>
        <p:spPr bwMode="auto">
          <a:xfrm>
            <a:off x="539750" y="3414713"/>
            <a:ext cx="8064500" cy="2606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衣：</a:t>
            </a:r>
            <a:r>
              <a:rPr lang="en-US" altLang="zh-CN"/>
              <a:t>290</a:t>
            </a:r>
            <a:r>
              <a:rPr lang="zh-CN" altLang="en-US"/>
              <a:t>千克石油，化纤材料衣帽鞋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/>
              <a:t>食：</a:t>
            </a:r>
            <a:r>
              <a:rPr lang="en-US" altLang="zh-CN"/>
              <a:t>551</a:t>
            </a:r>
            <a:r>
              <a:rPr lang="zh-CN" altLang="en-US"/>
              <a:t>千克石油，培育和包装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/>
              <a:t>住：</a:t>
            </a:r>
            <a:r>
              <a:rPr lang="en-US" altLang="zh-CN"/>
              <a:t>3790</a:t>
            </a:r>
            <a:r>
              <a:rPr lang="zh-CN" altLang="en-US"/>
              <a:t>千克石油，房屋建筑、装潢材料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/>
              <a:t>行：</a:t>
            </a:r>
            <a:r>
              <a:rPr lang="en-US" altLang="zh-CN"/>
              <a:t>3838</a:t>
            </a:r>
            <a:r>
              <a:rPr lang="zh-CN" altLang="en-US"/>
              <a:t>千克石油，旅行乘交通工具需要汽油</a:t>
            </a:r>
          </a:p>
        </p:txBody>
      </p:sp>
      <p:sp>
        <p:nvSpPr>
          <p:cNvPr id="219143" name="WordArt 7"/>
          <p:cNvSpPr>
            <a:spLocks noChangeArrowheads="1" noChangeShapeType="1" noTextEdit="1"/>
          </p:cNvSpPr>
          <p:nvPr/>
        </p:nvSpPr>
        <p:spPr bwMode="auto">
          <a:xfrm>
            <a:off x="1042988" y="1909763"/>
            <a:ext cx="6858000" cy="12319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7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黑体" panose="02010609060101010101" pitchFamily="49" charset="-122"/>
              </a:rPr>
              <a:t>8000</a:t>
            </a:r>
            <a:r>
              <a:rPr lang="zh-CN" altLang="en-US" sz="7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黑体" panose="02010609060101010101" pitchFamily="49" charset="-122"/>
              </a:rPr>
              <a:t>多公斤石油</a:t>
            </a:r>
            <a:r>
              <a:rPr lang="en-US" altLang="zh-CN" sz="7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黑体" panose="02010609060101010101" pitchFamily="49" charset="-122"/>
              </a:rPr>
              <a:t>/</a:t>
            </a:r>
            <a:r>
              <a:rPr lang="zh-CN" altLang="en-US" sz="7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黑体" panose="02010609060101010101" pitchFamily="49" charset="-122"/>
              </a:rPr>
              <a:t>人（一辈子）</a:t>
            </a:r>
          </a:p>
        </p:txBody>
      </p:sp>
      <p:sp>
        <p:nvSpPr>
          <p:cNvPr id="19461" name="Text Box 8"/>
          <p:cNvSpPr txBox="1">
            <a:spLocks noChangeArrowheads="1"/>
          </p:cNvSpPr>
          <p:nvPr/>
        </p:nvSpPr>
        <p:spPr bwMode="auto">
          <a:xfrm>
            <a:off x="1619250" y="333375"/>
            <a:ext cx="55451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4400"/>
              <a:t>衣食住行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5" y="439738"/>
            <a:ext cx="4552950" cy="612775"/>
          </a:xfrm>
        </p:spPr>
        <p:txBody>
          <a:bodyPr anchor="ctr"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绪  论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24075" y="1662113"/>
            <a:ext cx="5616575" cy="3711575"/>
          </a:xfrm>
        </p:spPr>
        <p:txBody>
          <a:bodyPr/>
          <a:lstStyle/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一、地质学的概念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二、地质学的研究对象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三、地质学的任务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四、地质学的研究内容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五、地质作用及其研究方法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六、我国地学研究的优势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827088" y="2205038"/>
            <a:ext cx="7345362" cy="647700"/>
          </a:xfrm>
          <a:prstGeom prst="rect">
            <a:avLst/>
          </a:prstGeom>
          <a:solidFill>
            <a:srgbClr val="FF00FF">
              <a:alpha val="2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539750" y="188913"/>
            <a:ext cx="80645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4400">
                <a:solidFill>
                  <a:schemeClr val="tx2"/>
                </a:solidFill>
                <a:latin typeface="黑体" panose="02010609060101010101" pitchFamily="49" charset="-122"/>
                <a:ea typeface="ˎ̥"/>
                <a:cs typeface="ˎ̥"/>
              </a:rPr>
              <a:t>二、地质学的研究对象</a:t>
            </a:r>
            <a:r>
              <a:rPr lang="zh-CN" altLang="en-US" sz="4400">
                <a:latin typeface="黑体" panose="02010609060101010101" pitchFamily="49" charset="-122"/>
                <a:ea typeface="ˎ̥"/>
                <a:cs typeface="ˎ̥"/>
              </a:rPr>
              <a:t> </a:t>
            </a:r>
            <a:endParaRPr kumimoji="0" lang="zh-CN" altLang="en-US" sz="4400">
              <a:latin typeface="黑体" panose="02010609060101010101" pitchFamily="49" charset="-122"/>
              <a:ea typeface="ˎ̥"/>
              <a:cs typeface="ˎ̥"/>
            </a:endParaRP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5292080" y="2924944"/>
            <a:ext cx="3168650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/>
              <a:t>包括：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dirty="0"/>
              <a:t>大气圈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dirty="0"/>
              <a:t>水圈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dirty="0"/>
              <a:t>地球表面形态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dirty="0"/>
              <a:t>固体地球本身</a:t>
            </a:r>
          </a:p>
        </p:txBody>
      </p:sp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1187450" y="6237288"/>
            <a:ext cx="26638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grpSp>
        <p:nvGrpSpPr>
          <p:cNvPr id="7183" name="Group 15"/>
          <p:cNvGrpSpPr>
            <a:grpSpLocks/>
          </p:cNvGrpSpPr>
          <p:nvPr/>
        </p:nvGrpSpPr>
        <p:grpSpPr bwMode="auto">
          <a:xfrm>
            <a:off x="395288" y="1412875"/>
            <a:ext cx="8208963" cy="4567238"/>
            <a:chOff x="249" y="981"/>
            <a:chExt cx="5171" cy="2877"/>
          </a:xfrm>
        </p:grpSpPr>
        <p:pic>
          <p:nvPicPr>
            <p:cNvPr id="21510" name="Picture 6" descr="1619134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981"/>
              <a:ext cx="2903" cy="2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1" name="Text Box 14"/>
            <p:cNvSpPr txBox="1">
              <a:spLocks noChangeArrowheads="1"/>
            </p:cNvSpPr>
            <p:nvPr/>
          </p:nvSpPr>
          <p:spPr bwMode="auto">
            <a:xfrm>
              <a:off x="3198" y="1117"/>
              <a:ext cx="2222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/>
                <a:t>研究对象</a:t>
              </a:r>
              <a:r>
                <a:rPr lang="en-US" altLang="zh-CN" dirty="0"/>
                <a:t>—</a:t>
              </a:r>
              <a:r>
                <a:rPr lang="zh-CN" altLang="en-US" sz="3600" dirty="0">
                  <a:solidFill>
                    <a:schemeClr val="accent2"/>
                  </a:solidFill>
                </a:rPr>
                <a:t>地球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755650" y="6207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kumimoji="0" lang="zh-CN" altLang="zh-CN" sz="1800" b="0">
              <a:ea typeface="宋体" panose="02010600030101010101" pitchFamily="2" charset="-122"/>
            </a:endParaRPr>
          </a:p>
        </p:txBody>
      </p:sp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2124075" y="404813"/>
            <a:ext cx="47529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4000">
                <a:solidFill>
                  <a:schemeClr val="accent2"/>
                </a:solidFill>
              </a:rPr>
              <a:t>地球的表面</a:t>
            </a:r>
          </a:p>
        </p:txBody>
      </p:sp>
      <p:grpSp>
        <p:nvGrpSpPr>
          <p:cNvPr id="189447" name="Group 7"/>
          <p:cNvGrpSpPr>
            <a:grpSpLocks/>
          </p:cNvGrpSpPr>
          <p:nvPr/>
        </p:nvGrpSpPr>
        <p:grpSpPr bwMode="auto">
          <a:xfrm>
            <a:off x="323850" y="1773238"/>
            <a:ext cx="8569325" cy="4759325"/>
            <a:chOff x="204" y="1117"/>
            <a:chExt cx="5398" cy="2998"/>
          </a:xfrm>
        </p:grpSpPr>
        <p:sp>
          <p:nvSpPr>
            <p:cNvPr id="22533" name="Text Box 5"/>
            <p:cNvSpPr txBox="1">
              <a:spLocks noChangeArrowheads="1"/>
            </p:cNvSpPr>
            <p:nvPr/>
          </p:nvSpPr>
          <p:spPr bwMode="auto">
            <a:xfrm>
              <a:off x="204" y="1117"/>
              <a:ext cx="5398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zh-CN" altLang="en-US" sz="6000">
                  <a:solidFill>
                    <a:schemeClr val="accent2"/>
                  </a:solidFill>
                </a:rPr>
                <a:t>地球表面有什么？</a:t>
              </a:r>
            </a:p>
          </p:txBody>
        </p:sp>
        <p:pic>
          <p:nvPicPr>
            <p:cNvPr id="22534" name="Picture 6" descr="0130053437526613509201881508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97"/>
            <a:stretch>
              <a:fillRect/>
            </a:stretch>
          </p:blipFill>
          <p:spPr bwMode="auto">
            <a:xfrm>
              <a:off x="1338" y="1797"/>
              <a:ext cx="2550" cy="2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260350"/>
            <a:ext cx="8540750" cy="706438"/>
          </a:xfrm>
          <a:noFill/>
        </p:spPr>
        <p:txBody>
          <a:bodyPr anchor="ctr"/>
          <a:lstStyle/>
          <a:p>
            <a:pPr eaLnBrk="1" hangingPunct="1"/>
            <a:r>
              <a:rPr lang="zh-CN" altLang="en-US" b="1">
                <a:solidFill>
                  <a:schemeClr val="tx1"/>
                </a:solidFill>
              </a:rPr>
              <a:t>山川</a:t>
            </a:r>
          </a:p>
        </p:txBody>
      </p:sp>
      <p:pic>
        <p:nvPicPr>
          <p:cNvPr id="23555" name="Picture 3" descr="908fa0ec08fa513d45aa92f13e6d55fbb2fbd9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1977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6877050" y="1700213"/>
            <a:ext cx="10795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泰山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湖泊</a:t>
            </a:r>
          </a:p>
        </p:txBody>
      </p:sp>
      <p:pic>
        <p:nvPicPr>
          <p:cNvPr id="24579" name="Picture 5" descr="2900753_180101068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5" b="7751"/>
          <a:stretch>
            <a:fillRect/>
          </a:stretch>
        </p:blipFill>
        <p:spPr bwMode="auto">
          <a:xfrm>
            <a:off x="827088" y="1916113"/>
            <a:ext cx="7504112" cy="44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6732588" y="2060575"/>
            <a:ext cx="13684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青海湖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河流</a:t>
            </a:r>
          </a:p>
        </p:txBody>
      </p:sp>
      <p:pic>
        <p:nvPicPr>
          <p:cNvPr id="25603" name="Picture 5" descr="u=3570159874,410039411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57338"/>
            <a:ext cx="7850187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推荐教材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84313"/>
            <a:ext cx="8642350" cy="4897437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chemeClr val="accent2"/>
                </a:solidFill>
              </a:rPr>
              <a:t>舒良树</a:t>
            </a:r>
            <a:r>
              <a:rPr lang="en-US" altLang="zh-CN" b="1" dirty="0">
                <a:solidFill>
                  <a:schemeClr val="accent2"/>
                </a:solidFill>
              </a:rPr>
              <a:t>.</a:t>
            </a:r>
            <a:r>
              <a:rPr lang="zh-CN" altLang="en-US" b="1" dirty="0">
                <a:solidFill>
                  <a:schemeClr val="accent2"/>
                </a:solidFill>
              </a:rPr>
              <a:t>普通地质学，南京大学出版社，</a:t>
            </a:r>
            <a:r>
              <a:rPr lang="en-US" altLang="zh-CN" b="1" dirty="0">
                <a:solidFill>
                  <a:schemeClr val="accent2"/>
                </a:solidFill>
              </a:rPr>
              <a:t>2010</a:t>
            </a:r>
            <a:r>
              <a:rPr lang="zh-CN" altLang="en-US" b="1" dirty="0">
                <a:solidFill>
                  <a:schemeClr val="accent2"/>
                </a:solidFill>
              </a:rPr>
              <a:t>；</a:t>
            </a:r>
          </a:p>
          <a:p>
            <a:pPr eaLnBrk="1" hangingPunct="1"/>
            <a:r>
              <a:rPr lang="zh-CN" altLang="en-US" b="1" dirty="0"/>
              <a:t>陶世龙等</a:t>
            </a:r>
            <a:r>
              <a:rPr lang="en-US" altLang="zh-CN" b="1" dirty="0"/>
              <a:t>.</a:t>
            </a:r>
            <a:r>
              <a:rPr lang="zh-CN" altLang="en-US" b="1" dirty="0"/>
              <a:t>地球科学概论，地质出版社，</a:t>
            </a:r>
            <a:r>
              <a:rPr lang="en-US" altLang="zh-CN" b="1" dirty="0"/>
              <a:t>1999</a:t>
            </a:r>
            <a:r>
              <a:rPr lang="zh-CN" altLang="en-US" b="1" dirty="0"/>
              <a:t>；</a:t>
            </a:r>
          </a:p>
          <a:p>
            <a:pPr eaLnBrk="1" hangingPunct="1"/>
            <a:r>
              <a:rPr lang="zh-CN" altLang="en-US" b="1" dirty="0"/>
              <a:t>许靖华</a:t>
            </a:r>
            <a:r>
              <a:rPr lang="en-US" altLang="zh-CN" b="1" dirty="0"/>
              <a:t>. </a:t>
            </a:r>
            <a:r>
              <a:rPr lang="zh-CN" altLang="en-US" b="1" dirty="0"/>
              <a:t>地学革命风云录，地质出版社，</a:t>
            </a:r>
            <a:r>
              <a:rPr lang="en-US" altLang="zh-CN" b="1" dirty="0"/>
              <a:t>2006</a:t>
            </a:r>
            <a:r>
              <a:rPr lang="zh-CN" altLang="en-US" b="1" dirty="0"/>
              <a:t>；</a:t>
            </a:r>
          </a:p>
        </p:txBody>
      </p:sp>
      <p:pic>
        <p:nvPicPr>
          <p:cNvPr id="7173" name="Picture 5" descr="97871160649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13100"/>
            <a:ext cx="2281237" cy="32385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2012082202103659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8" r="13634"/>
          <a:stretch>
            <a:fillRect/>
          </a:stretch>
        </p:blipFill>
        <p:spPr bwMode="auto">
          <a:xfrm>
            <a:off x="6156325" y="3141663"/>
            <a:ext cx="2360613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Line 7"/>
          <p:cNvSpPr>
            <a:spLocks noChangeShapeType="1"/>
          </p:cNvSpPr>
          <p:nvPr/>
        </p:nvSpPr>
        <p:spPr bwMode="auto">
          <a:xfrm>
            <a:off x="323850" y="2060575"/>
            <a:ext cx="8424863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194439"/>
            <a:ext cx="2253241" cy="32571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沙漠</a:t>
            </a:r>
          </a:p>
        </p:txBody>
      </p:sp>
      <p:pic>
        <p:nvPicPr>
          <p:cNvPr id="26627" name="Picture 3" descr="1430719_100732704000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9"/>
          <a:stretch>
            <a:fillRect/>
          </a:stretch>
        </p:blipFill>
        <p:spPr bwMode="auto">
          <a:xfrm>
            <a:off x="468313" y="1412875"/>
            <a:ext cx="8064500" cy="50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冰川</a:t>
            </a:r>
          </a:p>
        </p:txBody>
      </p:sp>
      <p:pic>
        <p:nvPicPr>
          <p:cNvPr id="27651" name="Picture 3" descr="1624193124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"/>
          <a:stretch>
            <a:fillRect/>
          </a:stretch>
        </p:blipFill>
        <p:spPr bwMode="auto">
          <a:xfrm>
            <a:off x="900113" y="1412875"/>
            <a:ext cx="7127875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海洋、岛屿</a:t>
            </a:r>
          </a:p>
        </p:txBody>
      </p:sp>
      <p:pic>
        <p:nvPicPr>
          <p:cNvPr id="28675" name="Picture 3" descr="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1341438"/>
            <a:ext cx="7197725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1413" y="366713"/>
            <a:ext cx="5400675" cy="531812"/>
          </a:xfrm>
          <a:noFill/>
        </p:spPr>
        <p:txBody>
          <a:bodyPr anchor="ctr"/>
          <a:lstStyle/>
          <a:p>
            <a:pPr eaLnBrk="1" hangingPunct="1"/>
            <a:r>
              <a:rPr lang="zh-CN" altLang="en-US" b="1">
                <a:solidFill>
                  <a:schemeClr val="tx1"/>
                </a:solidFill>
                <a:ea typeface="黑体" panose="02010609060101010101" pitchFamily="49" charset="-122"/>
              </a:rPr>
              <a:t>水平地层、倾斜地层</a:t>
            </a:r>
          </a:p>
        </p:txBody>
      </p:sp>
      <p:pic>
        <p:nvPicPr>
          <p:cNvPr id="29699" name="Picture 7" descr="200805121052112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5"/>
          <a:stretch>
            <a:fillRect/>
          </a:stretch>
        </p:blipFill>
        <p:spPr bwMode="auto">
          <a:xfrm>
            <a:off x="179388" y="1412875"/>
            <a:ext cx="579755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540" name="Picture 4" descr="20110408160503-19626059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412875"/>
            <a:ext cx="6624638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115888"/>
            <a:ext cx="8540750" cy="1143000"/>
          </a:xfrm>
          <a:noFill/>
        </p:spPr>
        <p:txBody>
          <a:bodyPr anchor="ctr"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断层</a:t>
            </a:r>
          </a:p>
        </p:txBody>
      </p:sp>
      <p:sp>
        <p:nvSpPr>
          <p:cNvPr id="30723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0724" name="Picture 4" descr="大石碑正断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9"/>
          <a:stretch>
            <a:fillRect/>
          </a:stretch>
        </p:blipFill>
        <p:spPr bwMode="auto">
          <a:xfrm>
            <a:off x="179388" y="1125538"/>
            <a:ext cx="8713787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68" name="Group 8"/>
          <p:cNvGrpSpPr>
            <a:grpSpLocks/>
          </p:cNvGrpSpPr>
          <p:nvPr/>
        </p:nvGrpSpPr>
        <p:grpSpPr bwMode="auto">
          <a:xfrm>
            <a:off x="1116013" y="5013325"/>
            <a:ext cx="2449512" cy="1222375"/>
            <a:chOff x="521" y="2750"/>
            <a:chExt cx="1543" cy="770"/>
          </a:xfrm>
        </p:grpSpPr>
        <p:sp>
          <p:nvSpPr>
            <p:cNvPr id="30732" name="Line 6"/>
            <p:cNvSpPr>
              <a:spLocks noChangeShapeType="1"/>
            </p:cNvSpPr>
            <p:nvPr/>
          </p:nvSpPr>
          <p:spPr bwMode="auto">
            <a:xfrm flipV="1">
              <a:off x="521" y="2750"/>
              <a:ext cx="1452" cy="58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3" name="Line 7"/>
            <p:cNvSpPr>
              <a:spLocks noChangeShapeType="1"/>
            </p:cNvSpPr>
            <p:nvPr/>
          </p:nvSpPr>
          <p:spPr bwMode="auto">
            <a:xfrm flipV="1">
              <a:off x="612" y="2931"/>
              <a:ext cx="1452" cy="58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94569" name="Group 9"/>
          <p:cNvGrpSpPr>
            <a:grpSpLocks/>
          </p:cNvGrpSpPr>
          <p:nvPr/>
        </p:nvGrpSpPr>
        <p:grpSpPr bwMode="auto">
          <a:xfrm>
            <a:off x="4067175" y="3500438"/>
            <a:ext cx="2449513" cy="1222375"/>
            <a:chOff x="521" y="2750"/>
            <a:chExt cx="1543" cy="770"/>
          </a:xfrm>
        </p:grpSpPr>
        <p:sp>
          <p:nvSpPr>
            <p:cNvPr id="30730" name="Line 10"/>
            <p:cNvSpPr>
              <a:spLocks noChangeShapeType="1"/>
            </p:cNvSpPr>
            <p:nvPr/>
          </p:nvSpPr>
          <p:spPr bwMode="auto">
            <a:xfrm flipV="1">
              <a:off x="521" y="2750"/>
              <a:ext cx="1452" cy="58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1" name="Line 11"/>
            <p:cNvSpPr>
              <a:spLocks noChangeShapeType="1"/>
            </p:cNvSpPr>
            <p:nvPr/>
          </p:nvSpPr>
          <p:spPr bwMode="auto">
            <a:xfrm flipV="1">
              <a:off x="612" y="2931"/>
              <a:ext cx="1452" cy="58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94572" name="Picture 12" descr="040AT419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"/>
          <a:stretch>
            <a:fillRect/>
          </a:stretch>
        </p:blipFill>
        <p:spPr bwMode="auto">
          <a:xfrm>
            <a:off x="611188" y="1196975"/>
            <a:ext cx="7921625" cy="547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3" name="Line 13"/>
          <p:cNvSpPr>
            <a:spLocks noChangeShapeType="1"/>
          </p:cNvSpPr>
          <p:nvPr/>
        </p:nvSpPr>
        <p:spPr bwMode="auto">
          <a:xfrm>
            <a:off x="3779838" y="2205038"/>
            <a:ext cx="720725" cy="44640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574" name="Line 14"/>
          <p:cNvSpPr>
            <a:spLocks noChangeShapeType="1"/>
          </p:cNvSpPr>
          <p:nvPr/>
        </p:nvSpPr>
        <p:spPr bwMode="auto">
          <a:xfrm>
            <a:off x="4211638" y="2997200"/>
            <a:ext cx="215900" cy="1368425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44450"/>
            <a:ext cx="8540750" cy="1143000"/>
          </a:xfrm>
          <a:noFill/>
        </p:spPr>
        <p:txBody>
          <a:bodyPr anchor="ctr"/>
          <a:lstStyle/>
          <a:p>
            <a:pPr eaLnBrk="1" hangingPunct="1"/>
            <a:r>
              <a:rPr lang="zh-CN" altLang="en-US" b="1">
                <a:solidFill>
                  <a:schemeClr val="tx1"/>
                </a:solidFill>
                <a:ea typeface="黑体" panose="02010609060101010101" pitchFamily="49" charset="-122"/>
              </a:rPr>
              <a:t>褶皱</a:t>
            </a:r>
          </a:p>
        </p:txBody>
      </p:sp>
      <p:pic>
        <p:nvPicPr>
          <p:cNvPr id="31747" name="Picture 3" descr="bk_8b970a0baf2b864ca0d59ec98ba947b2_QyBC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628775"/>
            <a:ext cx="7197725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8" name="Picture 4" descr="2009631047423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2962" r="3189" b="2571"/>
          <a:stretch>
            <a:fillRect/>
          </a:stretch>
        </p:blipFill>
        <p:spPr bwMode="auto">
          <a:xfrm>
            <a:off x="2338388" y="1628775"/>
            <a:ext cx="63373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地层中的化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4872037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323850" y="4445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4400">
                <a:latin typeface="Verdana" panose="020B0604030504040204" pitchFamily="34" charset="0"/>
              </a:rPr>
              <a:t>化石</a:t>
            </a:r>
          </a:p>
        </p:txBody>
      </p:sp>
      <p:pic>
        <p:nvPicPr>
          <p:cNvPr id="196612" name="Picture 4" descr="13185724205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214438"/>
            <a:ext cx="705802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 anchor="ctr"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矿物</a:t>
            </a:r>
          </a:p>
        </p:txBody>
      </p:sp>
      <p:pic>
        <p:nvPicPr>
          <p:cNvPr id="33795" name="Picture 3" descr="c8177f3e6709c93db94ec8bf9d3df8dcd10054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54006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4067175" y="5589588"/>
            <a:ext cx="15843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/>
              <a:t>石英</a:t>
            </a:r>
          </a:p>
        </p:txBody>
      </p:sp>
      <p:grpSp>
        <p:nvGrpSpPr>
          <p:cNvPr id="197637" name="Group 5"/>
          <p:cNvGrpSpPr>
            <a:grpSpLocks/>
          </p:cNvGrpSpPr>
          <p:nvPr/>
        </p:nvGrpSpPr>
        <p:grpSpPr bwMode="auto">
          <a:xfrm>
            <a:off x="1979613" y="1412875"/>
            <a:ext cx="6696075" cy="5072063"/>
            <a:chOff x="1247" y="890"/>
            <a:chExt cx="4218" cy="3195"/>
          </a:xfrm>
        </p:grpSpPr>
        <p:pic>
          <p:nvPicPr>
            <p:cNvPr id="33801" name="Picture 6" descr="831540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" y="890"/>
              <a:ext cx="4218" cy="3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2" name="Text Box 7"/>
            <p:cNvSpPr txBox="1">
              <a:spLocks noChangeArrowheads="1"/>
            </p:cNvSpPr>
            <p:nvPr/>
          </p:nvSpPr>
          <p:spPr bwMode="auto">
            <a:xfrm>
              <a:off x="4377" y="3566"/>
              <a:ext cx="1088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4800"/>
                <a:t>云母</a:t>
              </a:r>
            </a:p>
          </p:txBody>
        </p:sp>
      </p:grpSp>
      <p:grpSp>
        <p:nvGrpSpPr>
          <p:cNvPr id="197642" name="Group 10"/>
          <p:cNvGrpSpPr>
            <a:grpSpLocks/>
          </p:cNvGrpSpPr>
          <p:nvPr/>
        </p:nvGrpSpPr>
        <p:grpSpPr bwMode="auto">
          <a:xfrm>
            <a:off x="3905250" y="1916113"/>
            <a:ext cx="5238750" cy="3848100"/>
            <a:chOff x="2460" y="1207"/>
            <a:chExt cx="3300" cy="2424"/>
          </a:xfrm>
        </p:grpSpPr>
        <p:pic>
          <p:nvPicPr>
            <p:cNvPr id="33799" name="Picture 8" descr="001bb950e44310f23cf24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0" y="1207"/>
              <a:ext cx="3300" cy="2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0" name="Text Box 9"/>
            <p:cNvSpPr txBox="1">
              <a:spLocks noChangeArrowheads="1"/>
            </p:cNvSpPr>
            <p:nvPr/>
          </p:nvSpPr>
          <p:spPr bwMode="auto">
            <a:xfrm>
              <a:off x="2562" y="1298"/>
              <a:ext cx="817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宝石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121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84313"/>
            <a:ext cx="72009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/>
          <p:cNvSpPr>
            <a:spLocks noRot="1" noChangeArrowheads="1"/>
          </p:cNvSpPr>
          <p:nvPr/>
        </p:nvSpPr>
        <p:spPr bwMode="auto">
          <a:xfrm>
            <a:off x="574675" y="304800"/>
            <a:ext cx="8001000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4400">
                <a:solidFill>
                  <a:schemeClr val="tx2"/>
                </a:solidFill>
                <a:latin typeface="Verdana" panose="020B0604030504040204" pitchFamily="34" charset="0"/>
              </a:rPr>
              <a:t>矿产－煤炭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矿产－石油、天然气</a:t>
            </a:r>
          </a:p>
        </p:txBody>
      </p:sp>
      <p:sp>
        <p:nvSpPr>
          <p:cNvPr id="35843" name="Rectangle 3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5844" name="Picture 5" descr="%E7%9F%B3%E6%B2%B9%E5%A4%A9%E7%84%B6%E6%B0%9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3878263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7" descr="W0200705144141398282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196975"/>
            <a:ext cx="478790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7" descr="bk_a0a3ecd72d0c62a414758a8956166d7e_3TZc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437063"/>
            <a:ext cx="2665413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4" name="Rectangle 4"/>
          <p:cNvSpPr>
            <a:spLocks noChangeArrowheads="1"/>
          </p:cNvSpPr>
          <p:nvPr/>
        </p:nvSpPr>
        <p:spPr bwMode="auto">
          <a:xfrm>
            <a:off x="215900" y="290513"/>
            <a:ext cx="8748713" cy="6002337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1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、教学环节：共</a:t>
            </a: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学分  共</a:t>
            </a: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64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学时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     讲课：</a:t>
            </a: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52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学时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     实验课：</a:t>
            </a: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12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学时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    （实验课，含参观博物馆</a:t>
            </a: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2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学时）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4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、考试成绩：</a:t>
            </a:r>
            <a:endParaRPr kumimoji="0" lang="en-US" altLang="zh-CN" sz="32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     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闭卷考试（</a:t>
            </a: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70%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）</a:t>
            </a:r>
            <a:r>
              <a:rPr kumimoji="0" lang="zh-CN" altLang="en-US" sz="32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</a:rPr>
              <a:t>多个教学班级统一考试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     实验课（提交</a:t>
            </a: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5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份实验报告）（</a:t>
            </a: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20%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）</a:t>
            </a:r>
            <a:endParaRPr kumimoji="0" lang="en-US" altLang="zh-CN" sz="32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     平时（考勤、作业）（</a:t>
            </a:r>
            <a:r>
              <a:rPr kumimoji="0" lang="en-US" altLang="zh-C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10%</a:t>
            </a:r>
            <a:r>
              <a:rPr kumimoji="0" lang="zh-CN" alt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矿产－铜矿</a:t>
            </a:r>
          </a:p>
        </p:txBody>
      </p:sp>
      <p:pic>
        <p:nvPicPr>
          <p:cNvPr id="36867" name="Picture 7" descr="1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84313"/>
            <a:ext cx="74168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8668" name="Group 12"/>
          <p:cNvGrpSpPr>
            <a:grpSpLocks/>
          </p:cNvGrpSpPr>
          <p:nvPr/>
        </p:nvGrpSpPr>
        <p:grpSpPr bwMode="auto">
          <a:xfrm>
            <a:off x="3429000" y="1773238"/>
            <a:ext cx="5715000" cy="4286250"/>
            <a:chOff x="2160" y="1117"/>
            <a:chExt cx="3600" cy="2700"/>
          </a:xfrm>
        </p:grpSpPr>
        <p:pic>
          <p:nvPicPr>
            <p:cNvPr id="36869" name="Picture 9" descr="210316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117"/>
              <a:ext cx="3600" cy="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0" name="Text Box 11"/>
            <p:cNvSpPr txBox="1">
              <a:spLocks noChangeArrowheads="1"/>
            </p:cNvSpPr>
            <p:nvPr/>
          </p:nvSpPr>
          <p:spPr bwMode="auto">
            <a:xfrm>
              <a:off x="2336" y="3311"/>
              <a:ext cx="1270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/>
                <a:t>铜矿石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b="1">
                <a:solidFill>
                  <a:schemeClr val="accent2"/>
                </a:solidFill>
                <a:ea typeface="黑体" panose="02010609060101010101" pitchFamily="49" charset="-122"/>
              </a:rPr>
              <a:t>地球的内部</a:t>
            </a:r>
          </a:p>
        </p:txBody>
      </p:sp>
      <p:pic>
        <p:nvPicPr>
          <p:cNvPr id="91140" name="Picture 4" descr="earth_cutb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73238"/>
            <a:ext cx="5424487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5795963" y="2276475"/>
            <a:ext cx="3240087" cy="36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地壳厚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30-40</a:t>
            </a: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千米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地幔厚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2900</a:t>
            </a: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千米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地核厚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3470</a:t>
            </a: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千米，</a:t>
            </a:r>
            <a:r>
              <a:rPr lang="zh-CN" altLang="en-US" sz="2000">
                <a:solidFill>
                  <a:schemeClr val="accent2"/>
                </a:solidFill>
                <a:latin typeface="Times New Roman" panose="02020603050405020304" pitchFamily="18" charset="0"/>
              </a:rPr>
              <a:t>外核液态，内核固态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内核温度高达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6000</a:t>
            </a: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度，和太阳表面差不多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20092121743163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8600"/>
            <a:ext cx="683895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323528" y="3717032"/>
            <a:ext cx="3168030" cy="70788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dirty="0">
                <a:ea typeface="宋体" panose="02010600030101010101" pitchFamily="2" charset="-122"/>
              </a:rPr>
              <a:t>地球的结构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岩浆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---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来自地球内部</a:t>
            </a:r>
          </a:p>
        </p:txBody>
      </p:sp>
      <p:pic>
        <p:nvPicPr>
          <p:cNvPr id="39939" name="Picture 5" descr="Img3647382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09713"/>
            <a:ext cx="7345363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1" name="Picture 7" descr="11556405_9922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2"/>
          <a:stretch>
            <a:fillRect/>
          </a:stretch>
        </p:blipFill>
        <p:spPr bwMode="auto">
          <a:xfrm>
            <a:off x="196850" y="1093788"/>
            <a:ext cx="8839200" cy="571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3" name="Picture 9" descr="living-around-lava-im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25538"/>
            <a:ext cx="8893175" cy="467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5" name="Picture 11" descr="2531170_152155104000_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9" b="6966"/>
          <a:stretch>
            <a:fillRect/>
          </a:stretch>
        </p:blipFill>
        <p:spPr bwMode="auto">
          <a:xfrm>
            <a:off x="288925" y="1268413"/>
            <a:ext cx="882015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5" y="439738"/>
            <a:ext cx="4552950" cy="612775"/>
          </a:xfrm>
        </p:spPr>
        <p:txBody>
          <a:bodyPr anchor="ctr"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绪  论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24075" y="1662113"/>
            <a:ext cx="5616575" cy="3711575"/>
          </a:xfrm>
        </p:spPr>
        <p:txBody>
          <a:bodyPr/>
          <a:lstStyle/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一、地质学的概念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二、地质学的研究对象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三、地质学的任务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四、地质学的研究内容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五、地质作用及其研究方法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六、我国地学研究的优势</a:t>
            </a: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827088" y="2781300"/>
            <a:ext cx="7345362" cy="647700"/>
          </a:xfrm>
          <a:prstGeom prst="rect">
            <a:avLst/>
          </a:prstGeom>
          <a:solidFill>
            <a:srgbClr val="FF00FF">
              <a:alpha val="2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57188" y="1412875"/>
            <a:ext cx="8229600" cy="4681538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kumimoji="1" lang="en-US" altLang="zh-CN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b="1">
                <a:latin typeface="楷体_GB2312" pitchFamily="49" charset="-122"/>
                <a:ea typeface="楷体_GB2312" pitchFamily="49" charset="-122"/>
              </a:rPr>
              <a:t>、了解</a:t>
            </a:r>
            <a:r>
              <a:rPr kumimoji="1" lang="zh-CN" altLang="en-US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地球的起源</a:t>
            </a:r>
            <a:r>
              <a:rPr kumimoji="1" lang="zh-CN" altLang="en-US" b="1">
                <a:latin typeface="楷体_GB2312" pitchFamily="49" charset="-122"/>
                <a:ea typeface="楷体_GB2312" pitchFamily="49" charset="-122"/>
              </a:rPr>
              <a:t>（包括生命起源），了解地球的过去、现在和未来。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b="1">
                <a:latin typeface="楷体_GB2312" pitchFamily="49" charset="-122"/>
                <a:ea typeface="楷体_GB2312" pitchFamily="49" charset="-122"/>
              </a:rPr>
              <a:t>、指导人类勘探开发</a:t>
            </a:r>
            <a:r>
              <a:rPr kumimoji="1" lang="zh-CN" altLang="en-US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矿产资源、能源、水资源</a:t>
            </a:r>
            <a:r>
              <a:rPr kumimoji="1" lang="zh-CN" altLang="en-US" b="1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b="1">
                <a:latin typeface="楷体_GB2312" pitchFamily="49" charset="-122"/>
                <a:ea typeface="楷体_GB2312" pitchFamily="49" charset="-122"/>
              </a:rPr>
              <a:t>、指导人类抵御各种</a:t>
            </a:r>
            <a:r>
              <a:rPr kumimoji="1" lang="zh-CN" altLang="en-US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自然灾害</a:t>
            </a:r>
            <a:r>
              <a:rPr kumimoji="1" lang="zh-CN" altLang="en-US" b="1">
                <a:latin typeface="楷体_GB2312" pitchFamily="49" charset="-122"/>
                <a:ea typeface="楷体_GB2312" pitchFamily="49" charset="-122"/>
              </a:rPr>
              <a:t>（地震、火山、滑坡、洪灾、荒漠化、环境污染）。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b="1"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b="1">
                <a:latin typeface="楷体_GB2312" pitchFamily="49" charset="-122"/>
                <a:ea typeface="楷体_GB2312" pitchFamily="49" charset="-122"/>
              </a:rPr>
              <a:t>、研究</a:t>
            </a:r>
            <a:r>
              <a:rPr kumimoji="1" lang="zh-CN" altLang="en-US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地质环境</a:t>
            </a:r>
            <a:r>
              <a:rPr kumimoji="1" lang="zh-CN" altLang="en-US" b="1">
                <a:latin typeface="楷体_GB2312" pitchFamily="49" charset="-122"/>
                <a:ea typeface="楷体_GB2312" pitchFamily="49" charset="-122"/>
              </a:rPr>
              <a:t>，保护人体健康。地质环境是人类生存环境极重要方面。地方病，如克山病，大骨节病。</a:t>
            </a:r>
            <a:r>
              <a:rPr kumimoji="1" lang="en-US" altLang="zh-CN" b="1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b="1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b="1">
                <a:latin typeface="楷体_GB2312" pitchFamily="49" charset="-122"/>
                <a:ea typeface="楷体_GB2312" pitchFamily="49" charset="-122"/>
              </a:rPr>
              <a:t>人类只有一个地球”。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574675" y="304800"/>
            <a:ext cx="8001000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三、地质学的任务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4443ff44456373e66e4bf63ca30fa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2085975"/>
            <a:ext cx="6983413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179388" y="1412875"/>
            <a:ext cx="85693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4000">
                <a:solidFill>
                  <a:schemeClr val="tx2"/>
                </a:solidFill>
                <a:ea typeface="楷体_GB2312" pitchFamily="49" charset="-122"/>
              </a:rPr>
              <a:t>人类远古以来的梦想？实现三大梦想</a:t>
            </a:r>
            <a:endParaRPr lang="zh-CN" altLang="en-US" sz="180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06504" name="Text Box 8"/>
          <p:cNvSpPr txBox="1">
            <a:spLocks noChangeArrowheads="1"/>
          </p:cNvSpPr>
          <p:nvPr/>
        </p:nvSpPr>
        <p:spPr bwMode="auto">
          <a:xfrm>
            <a:off x="1403350" y="2276475"/>
            <a:ext cx="1584325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>
                <a:solidFill>
                  <a:schemeClr val="tx2"/>
                </a:solidFill>
              </a:rPr>
              <a:t>上天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574675" y="304800"/>
            <a:ext cx="8001000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kumimoji="0" lang="zh-CN" altLang="en-US" sz="4000" dirty="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三、地质学的任务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869372" y="3810744"/>
            <a:ext cx="1584325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 dirty="0">
                <a:solidFill>
                  <a:schemeClr val="tx2"/>
                </a:solidFill>
              </a:rPr>
              <a:t>下海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597549" y="5661248"/>
            <a:ext cx="1584325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 dirty="0">
                <a:solidFill>
                  <a:schemeClr val="tx2"/>
                </a:solidFill>
              </a:rPr>
              <a:t>入地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0" grpId="0"/>
      <p:bldP spid="106504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95288" y="260350"/>
            <a:ext cx="8540750" cy="792163"/>
          </a:xfrm>
        </p:spPr>
        <p:txBody>
          <a:bodyPr anchor="ctr"/>
          <a:lstStyle/>
          <a:p>
            <a:pPr eaLnBrk="1" hangingPunct="1"/>
            <a:r>
              <a:rPr kumimoji="1" lang="zh-CN" altLang="en-US" b="1">
                <a:ea typeface="黑体" panose="02010609060101010101" pitchFamily="49" charset="-122"/>
              </a:rPr>
              <a:t>上天</a:t>
            </a:r>
          </a:p>
        </p:txBody>
      </p:sp>
      <p:sp>
        <p:nvSpPr>
          <p:cNvPr id="44035" name="Rectangle 4"/>
          <p:cNvSpPr>
            <a:spLocks noGrp="1" noRot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algn="ctr" eaLnBrk="1" hangingPunct="1">
              <a:lnSpc>
                <a:spcPct val="110000"/>
              </a:lnSpc>
            </a:pPr>
            <a:r>
              <a:rPr kumimoji="1" lang="en-US" altLang="zh-CN"/>
              <a:t>  </a:t>
            </a:r>
            <a:endParaRPr kumimoji="1" lang="en-US" altLang="zh-CN" sz="7700" b="1"/>
          </a:p>
        </p:txBody>
      </p:sp>
      <p:pic>
        <p:nvPicPr>
          <p:cNvPr id="44036" name="Picture 4" descr="2007720182138432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9"/>
          <a:stretch>
            <a:fillRect/>
          </a:stretch>
        </p:blipFill>
        <p:spPr bwMode="auto">
          <a:xfrm>
            <a:off x="2555875" y="1773238"/>
            <a:ext cx="6478588" cy="46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7740650" y="1916113"/>
            <a:ext cx="11525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卫星</a:t>
            </a:r>
          </a:p>
        </p:txBody>
      </p:sp>
      <p:pic>
        <p:nvPicPr>
          <p:cNvPr id="44038" name="Picture 14" descr="82025aafa40f4bfb2b1388e0034f78f0f636184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30480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2156" name="Group 12"/>
          <p:cNvGrpSpPr>
            <a:grpSpLocks/>
          </p:cNvGrpSpPr>
          <p:nvPr/>
        </p:nvGrpSpPr>
        <p:grpSpPr bwMode="auto">
          <a:xfrm>
            <a:off x="73025" y="1125538"/>
            <a:ext cx="8963025" cy="4895850"/>
            <a:chOff x="113" y="1026"/>
            <a:chExt cx="5646" cy="3084"/>
          </a:xfrm>
        </p:grpSpPr>
        <p:sp>
          <p:nvSpPr>
            <p:cNvPr id="44040" name="Text Box 8"/>
            <p:cNvSpPr txBox="1">
              <a:spLocks noChangeArrowheads="1"/>
            </p:cNvSpPr>
            <p:nvPr/>
          </p:nvSpPr>
          <p:spPr bwMode="auto">
            <a:xfrm>
              <a:off x="113" y="1026"/>
              <a:ext cx="3311" cy="1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嫦娥一号、二号、三号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中国探月工程</a:t>
              </a:r>
              <a:r>
                <a:rPr lang="en-US" altLang="zh-CN"/>
                <a:t>-</a:t>
              </a:r>
              <a:r>
                <a:rPr lang="zh-CN" altLang="en-US"/>
                <a:t>首席科学家，欧阳自远，地质学院士；</a:t>
              </a:r>
            </a:p>
          </p:txBody>
        </p:sp>
        <p:pic>
          <p:nvPicPr>
            <p:cNvPr id="44041" name="Picture 10" descr="0110396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106"/>
              <a:ext cx="3402" cy="2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2" name="Picture 11" descr="0130000043268413406961709704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5" r="15364"/>
            <a:stretch>
              <a:fillRect/>
            </a:stretch>
          </p:blipFill>
          <p:spPr bwMode="auto">
            <a:xfrm>
              <a:off x="3356" y="1117"/>
              <a:ext cx="2403" cy="199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2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2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30250" y="452438"/>
            <a:ext cx="2700338" cy="519112"/>
          </a:xfrm>
        </p:spPr>
        <p:txBody>
          <a:bodyPr anchor="ctr"/>
          <a:lstStyle/>
          <a:p>
            <a:pPr eaLnBrk="1" hangingPunct="1"/>
            <a:r>
              <a:rPr kumimoji="1" lang="zh-CN" altLang="en-US" sz="5400" b="1"/>
              <a:t>下海</a:t>
            </a:r>
          </a:p>
        </p:txBody>
      </p:sp>
      <p:sp>
        <p:nvSpPr>
          <p:cNvPr id="45059" name="Rectangle 3"/>
          <p:cNvSpPr>
            <a:spLocks noGrp="1" noRot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algn="ctr" eaLnBrk="1" hangingPunct="1">
              <a:lnSpc>
                <a:spcPct val="110000"/>
              </a:lnSpc>
            </a:pPr>
            <a:r>
              <a:rPr kumimoji="1" lang="en-US" altLang="zh-CN"/>
              <a:t>  </a:t>
            </a:r>
            <a:endParaRPr kumimoji="1" lang="en-US" altLang="zh-CN" sz="7700" b="1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219700" y="3644900"/>
            <a:ext cx="3671888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1800">
                <a:ea typeface="宋体" panose="02010600030101010101" pitchFamily="2" charset="-122"/>
              </a:rPr>
              <a:t>1960</a:t>
            </a:r>
            <a:r>
              <a:rPr kumimoji="0" lang="zh-CN" altLang="en-US" sz="1800">
                <a:ea typeface="宋体" panose="02010600030101010101" pitchFamily="2" charset="-122"/>
              </a:rPr>
              <a:t>年</a:t>
            </a:r>
            <a:r>
              <a:rPr kumimoji="0" lang="en-US" altLang="zh-CN" sz="1800">
                <a:ea typeface="宋体" panose="02010600030101010101" pitchFamily="2" charset="-122"/>
              </a:rPr>
              <a:t>1</a:t>
            </a:r>
            <a:r>
              <a:rPr kumimoji="0" lang="zh-CN" altLang="en-US" sz="1800">
                <a:ea typeface="宋体" panose="02010600030101010101" pitchFamily="2" charset="-122"/>
              </a:rPr>
              <a:t>月“特瑞斯特”号：太平洋底马里亚纳海沟 </a:t>
            </a:r>
            <a:r>
              <a:rPr kumimoji="0" lang="en-US" altLang="zh-CN" sz="1800">
                <a:ea typeface="宋体" panose="02010600030101010101" pitchFamily="2" charset="-122"/>
              </a:rPr>
              <a:t>10911</a:t>
            </a:r>
            <a:r>
              <a:rPr kumimoji="0" lang="zh-CN" altLang="en-US" sz="1800">
                <a:ea typeface="宋体" panose="02010600030101010101" pitchFamily="2" charset="-122"/>
              </a:rPr>
              <a:t>米深</a:t>
            </a:r>
          </a:p>
          <a:p>
            <a:pPr eaLnBrk="1" hangingPunct="1">
              <a:spcBef>
                <a:spcPct val="50000"/>
              </a:spcBef>
            </a:pPr>
            <a:r>
              <a:rPr kumimoji="0" lang="en-US" altLang="zh-CN" sz="1800">
                <a:ea typeface="宋体" panose="02010600030101010101" pitchFamily="2" charset="-122"/>
              </a:rPr>
              <a:t>1989</a:t>
            </a:r>
            <a:r>
              <a:rPr kumimoji="0" lang="zh-CN" altLang="en-US" sz="1800">
                <a:ea typeface="宋体" panose="02010600030101010101" pitchFamily="2" charset="-122"/>
              </a:rPr>
              <a:t>年</a:t>
            </a:r>
            <a:r>
              <a:rPr kumimoji="0" lang="en-US" altLang="zh-CN" sz="1800">
                <a:ea typeface="宋体" panose="02010600030101010101" pitchFamily="2" charset="-122"/>
              </a:rPr>
              <a:t>8</a:t>
            </a:r>
            <a:r>
              <a:rPr kumimoji="0" lang="zh-CN" altLang="en-US" sz="1800">
                <a:ea typeface="宋体" panose="02010600030101010101" pitchFamily="2" charset="-122"/>
              </a:rPr>
              <a:t>月</a:t>
            </a:r>
            <a:r>
              <a:rPr kumimoji="0" lang="en-US" altLang="zh-CN" sz="1800">
                <a:ea typeface="宋体" panose="02010600030101010101" pitchFamily="2" charset="-122"/>
              </a:rPr>
              <a:t>11</a:t>
            </a:r>
            <a:r>
              <a:rPr kumimoji="0" lang="zh-CN" altLang="en-US" sz="1800">
                <a:ea typeface="宋体" panose="02010600030101010101" pitchFamily="2" charset="-122"/>
              </a:rPr>
              <a:t>日 “真贝</a:t>
            </a:r>
            <a:r>
              <a:rPr kumimoji="0" lang="en-US" altLang="zh-CN" sz="1800">
                <a:ea typeface="宋体" panose="02010600030101010101" pitchFamily="2" charset="-122"/>
              </a:rPr>
              <a:t>6500”</a:t>
            </a:r>
            <a:r>
              <a:rPr kumimoji="0" lang="zh-CN" altLang="en-US" sz="1800">
                <a:ea typeface="宋体" panose="02010600030101010101" pitchFamily="2" charset="-122"/>
              </a:rPr>
              <a:t>号潜艇：日本三陆附近日本海沟</a:t>
            </a:r>
            <a:r>
              <a:rPr kumimoji="0" lang="en-US" altLang="zh-CN" sz="1800">
                <a:ea typeface="宋体" panose="02010600030101010101" pitchFamily="2" charset="-122"/>
              </a:rPr>
              <a:t>6527</a:t>
            </a:r>
            <a:r>
              <a:rPr kumimoji="0" lang="zh-CN" altLang="en-US" sz="1800">
                <a:ea typeface="宋体" panose="02010600030101010101" pitchFamily="2" charset="-122"/>
              </a:rPr>
              <a:t>米深</a:t>
            </a:r>
          </a:p>
          <a:p>
            <a:pPr eaLnBrk="1" hangingPunct="1">
              <a:spcBef>
                <a:spcPct val="50000"/>
              </a:spcBef>
            </a:pPr>
            <a:r>
              <a:rPr kumimoji="0" lang="en-US" altLang="zh-CN" sz="1800">
                <a:ea typeface="宋体" panose="02010600030101010101" pitchFamily="2" charset="-122"/>
              </a:rPr>
              <a:t>1995</a:t>
            </a:r>
            <a:r>
              <a:rPr kumimoji="0" lang="zh-CN" altLang="en-US" sz="1800">
                <a:ea typeface="宋体" panose="02010600030101010101" pitchFamily="2" charset="-122"/>
              </a:rPr>
              <a:t>年</a:t>
            </a:r>
            <a:r>
              <a:rPr kumimoji="0" lang="en-US" altLang="zh-CN" sz="1800">
                <a:ea typeface="宋体" panose="02010600030101010101" pitchFamily="2" charset="-122"/>
              </a:rPr>
              <a:t>5</a:t>
            </a:r>
            <a:r>
              <a:rPr kumimoji="0" lang="zh-CN" altLang="en-US" sz="1800">
                <a:ea typeface="宋体" panose="02010600030101010101" pitchFamily="2" charset="-122"/>
              </a:rPr>
              <a:t>月 “</a:t>
            </a:r>
            <a:r>
              <a:rPr kumimoji="0" lang="en-US" altLang="zh-CN" sz="1800">
                <a:ea typeface="宋体" panose="02010600030101010101" pitchFamily="2" charset="-122"/>
              </a:rPr>
              <a:t>CP-01‘</a:t>
            </a:r>
            <a:r>
              <a:rPr kumimoji="0" lang="zh-CN" altLang="en-US" sz="1800">
                <a:ea typeface="宋体" panose="02010600030101010101" pitchFamily="2" charset="-122"/>
              </a:rPr>
              <a:t>号：太平洋夏威夷以东</a:t>
            </a:r>
            <a:r>
              <a:rPr kumimoji="0" lang="en-US" altLang="zh-CN" sz="1800">
                <a:ea typeface="宋体" panose="02010600030101010101" pitchFamily="2" charset="-122"/>
              </a:rPr>
              <a:t>1000</a:t>
            </a:r>
            <a:r>
              <a:rPr kumimoji="0" lang="zh-CN" altLang="en-US" sz="1800">
                <a:ea typeface="宋体" panose="02010600030101010101" pitchFamily="2" charset="-122"/>
              </a:rPr>
              <a:t>米：下潜深度</a:t>
            </a:r>
            <a:r>
              <a:rPr kumimoji="0" lang="en-US" altLang="zh-CN" sz="1800">
                <a:ea typeface="宋体" panose="02010600030101010101" pitchFamily="2" charset="-122"/>
              </a:rPr>
              <a:t>:6000</a:t>
            </a:r>
            <a:r>
              <a:rPr kumimoji="0" lang="zh-CN" altLang="en-US" sz="1800">
                <a:ea typeface="宋体" panose="02010600030101010101" pitchFamily="2" charset="-122"/>
              </a:rPr>
              <a:t>米</a:t>
            </a:r>
            <a:r>
              <a:rPr kumimoji="0" lang="zh-CN" altLang="en-US" sz="1800" b="0"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45061" name="Picture 7" descr="20080902143843288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0"/>
            <a:ext cx="4346575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9" descr="8007507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48863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3175" name="Group 7"/>
          <p:cNvGrpSpPr>
            <a:grpSpLocks/>
          </p:cNvGrpSpPr>
          <p:nvPr/>
        </p:nvGrpSpPr>
        <p:grpSpPr bwMode="auto">
          <a:xfrm>
            <a:off x="684213" y="1412875"/>
            <a:ext cx="7704137" cy="5149850"/>
            <a:chOff x="431" y="890"/>
            <a:chExt cx="4853" cy="3244"/>
          </a:xfrm>
        </p:grpSpPr>
        <p:pic>
          <p:nvPicPr>
            <p:cNvPr id="45066" name="Picture 8" descr="75958cff461f44ec37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890"/>
              <a:ext cx="4853" cy="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7" name="Text Box 9"/>
            <p:cNvSpPr txBox="1">
              <a:spLocks noChangeArrowheads="1"/>
            </p:cNvSpPr>
            <p:nvPr/>
          </p:nvSpPr>
          <p:spPr bwMode="auto">
            <a:xfrm>
              <a:off x="566" y="3674"/>
              <a:ext cx="4627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chemeClr val="bg1"/>
                  </a:solidFill>
                </a:rPr>
                <a:t>可下潜</a:t>
              </a:r>
              <a:r>
                <a:rPr lang="en-US" altLang="zh-CN">
                  <a:solidFill>
                    <a:schemeClr val="bg1"/>
                  </a:solidFill>
                </a:rPr>
                <a:t>7000</a:t>
              </a:r>
              <a:r>
                <a:rPr lang="zh-CN" altLang="en-US">
                  <a:solidFill>
                    <a:schemeClr val="bg1"/>
                  </a:solidFill>
                </a:rPr>
                <a:t>米深海水，取地质、生物样品</a:t>
              </a:r>
            </a:p>
          </p:txBody>
        </p:sp>
      </p:grpSp>
      <p:pic>
        <p:nvPicPr>
          <p:cNvPr id="263179" name="Picture 11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495300"/>
            <a:ext cx="9036050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83" name="Picture 15" descr="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3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3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3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3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3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3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50825" y="115888"/>
            <a:ext cx="8353425" cy="1143000"/>
          </a:xfrm>
        </p:spPr>
        <p:txBody>
          <a:bodyPr anchor="ctr"/>
          <a:lstStyle/>
          <a:p>
            <a:pPr eaLnBrk="1" hangingPunct="1"/>
            <a:r>
              <a:rPr kumimoji="1" lang="zh-CN" altLang="en-US" b="1">
                <a:ea typeface="黑体" panose="02010609060101010101" pitchFamily="49" charset="-122"/>
              </a:rPr>
              <a:t>入地</a:t>
            </a:r>
            <a:endParaRPr kumimoji="1" lang="zh-CN" altLang="en-US" b="1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pic>
        <p:nvPicPr>
          <p:cNvPr id="46083" name="Picture 3" descr="z2dfdud5p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>
            <a:fillRect/>
          </a:stretch>
        </p:blipFill>
        <p:spPr bwMode="auto">
          <a:xfrm>
            <a:off x="144463" y="1341438"/>
            <a:ext cx="38512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 descr="b2012071413064533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281363"/>
            <a:ext cx="47625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4197" name="Group 5"/>
          <p:cNvGrpSpPr>
            <a:grpSpLocks/>
          </p:cNvGrpSpPr>
          <p:nvPr/>
        </p:nvGrpSpPr>
        <p:grpSpPr bwMode="auto">
          <a:xfrm>
            <a:off x="2051050" y="2457450"/>
            <a:ext cx="5761038" cy="4067175"/>
            <a:chOff x="1292" y="1344"/>
            <a:chExt cx="3629" cy="2562"/>
          </a:xfrm>
        </p:grpSpPr>
        <p:pic>
          <p:nvPicPr>
            <p:cNvPr id="46089" name="Picture 6" descr="7427ea597e6d1530670b0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1344"/>
              <a:ext cx="3629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90" name="Text Box 7"/>
            <p:cNvSpPr txBox="1">
              <a:spLocks noChangeArrowheads="1"/>
            </p:cNvSpPr>
            <p:nvPr/>
          </p:nvSpPr>
          <p:spPr bwMode="auto">
            <a:xfrm>
              <a:off x="1429" y="1525"/>
              <a:ext cx="1089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981</a:t>
              </a:r>
              <a:r>
                <a:rPr lang="zh-CN" altLang="en-US"/>
                <a:t>海上钻井平台</a:t>
              </a:r>
            </a:p>
          </p:txBody>
        </p:sp>
      </p:grpSp>
      <p:sp>
        <p:nvSpPr>
          <p:cNvPr id="46086" name="Text Box 8"/>
          <p:cNvSpPr txBox="1">
            <a:spLocks noChangeArrowheads="1"/>
          </p:cNvSpPr>
          <p:nvPr/>
        </p:nvSpPr>
        <p:spPr bwMode="auto">
          <a:xfrm>
            <a:off x="4500563" y="1546225"/>
            <a:ext cx="18002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264201" name="Text Box 9"/>
          <p:cNvSpPr txBox="1">
            <a:spLocks noChangeArrowheads="1"/>
          </p:cNvSpPr>
          <p:nvPr/>
        </p:nvSpPr>
        <p:spPr bwMode="auto">
          <a:xfrm>
            <a:off x="3995738" y="1366838"/>
            <a:ext cx="48958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2013</a:t>
            </a:r>
            <a:r>
              <a:rPr lang="zh-CN" altLang="en-US"/>
              <a:t>年启动“地壳一号”，目标</a:t>
            </a:r>
            <a:r>
              <a:rPr lang="en-US" altLang="zh-CN"/>
              <a:t>1</a:t>
            </a:r>
            <a:r>
              <a:rPr lang="zh-CN" altLang="en-US"/>
              <a:t>万米，吉林大学</a:t>
            </a:r>
          </a:p>
        </p:txBody>
      </p:sp>
      <p:pic>
        <p:nvPicPr>
          <p:cNvPr id="264203" name="Picture 11" descr="201112261602049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25538"/>
            <a:ext cx="8424862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4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4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4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4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2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13" name="Text Box 25"/>
          <p:cNvSpPr txBox="1">
            <a:spLocks noChangeArrowheads="1"/>
          </p:cNvSpPr>
          <p:nvPr/>
        </p:nvSpPr>
        <p:spPr bwMode="auto">
          <a:xfrm>
            <a:off x="900113" y="1052513"/>
            <a:ext cx="7993062" cy="53133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第一章    绪论                         </a:t>
            </a:r>
            <a:r>
              <a:rPr kumimoji="0"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          </a:t>
            </a:r>
          </a:p>
          <a:p>
            <a:pPr eaLnBrk="1" hangingPunct="1">
              <a:lnSpc>
                <a:spcPct val="110000"/>
              </a:lnSpc>
            </a:pPr>
            <a:r>
              <a:rPr kumimoji="0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第二章    矿物概论                    </a:t>
            </a:r>
            <a:r>
              <a:rPr kumimoji="0"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(4+4)</a:t>
            </a:r>
          </a:p>
          <a:p>
            <a:pPr eaLnBrk="1" hangingPunct="1">
              <a:lnSpc>
                <a:spcPct val="110000"/>
              </a:lnSpc>
            </a:pPr>
            <a:r>
              <a:rPr kumimoji="0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第三章    岩浆作用与岩浆岩            </a:t>
            </a:r>
            <a:r>
              <a:rPr kumimoji="0"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(4+2)</a:t>
            </a:r>
          </a:p>
          <a:p>
            <a:pPr eaLnBrk="1" hangingPunct="1">
              <a:lnSpc>
                <a:spcPct val="110000"/>
              </a:lnSpc>
            </a:pPr>
            <a:r>
              <a:rPr kumimoji="0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第四章    外力地质作用与沉积岩        </a:t>
            </a:r>
            <a:r>
              <a:rPr kumimoji="0"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(4+4)</a:t>
            </a:r>
          </a:p>
          <a:p>
            <a:pPr eaLnBrk="1" hangingPunct="1">
              <a:lnSpc>
                <a:spcPct val="110000"/>
              </a:lnSpc>
            </a:pPr>
            <a:r>
              <a:rPr kumimoji="0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第五章    变质作用与变质岩            </a:t>
            </a:r>
            <a:r>
              <a:rPr kumimoji="0"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(2+1)</a:t>
            </a:r>
          </a:p>
          <a:p>
            <a:pPr eaLnBrk="1" hangingPunct="1">
              <a:lnSpc>
                <a:spcPct val="110000"/>
              </a:lnSpc>
            </a:pPr>
            <a:r>
              <a:rPr kumimoji="0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第六章    地质年代                    </a:t>
            </a:r>
            <a:r>
              <a:rPr kumimoji="0"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(3+2)</a:t>
            </a:r>
          </a:p>
          <a:p>
            <a:pPr eaLnBrk="1" hangingPunct="1">
              <a:lnSpc>
                <a:spcPct val="110000"/>
              </a:lnSpc>
            </a:pPr>
            <a:r>
              <a:rPr kumimoji="0"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110000"/>
              </a:lnSpc>
            </a:pPr>
            <a:endParaRPr kumimoji="0"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kumimoji="0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第七章    地震及地球内部构造           </a:t>
            </a:r>
            <a:r>
              <a:rPr kumimoji="0"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kumimoji="0" lang="en-US" altLang="zh-CN" sz="3200" b="0" dirty="0">
                <a:latin typeface="Verdana" panose="020B0604030504040204" pitchFamily="34" charset="0"/>
                <a:ea typeface="宋体" panose="02010600030101010101" pitchFamily="2" charset="-122"/>
              </a:rPr>
              <a:t> </a:t>
            </a:r>
            <a:endParaRPr kumimoji="0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kumimoji="0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第八章    构造运动与地质构造           </a:t>
            </a:r>
            <a:r>
              <a:rPr kumimoji="0"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(10)</a:t>
            </a:r>
            <a:r>
              <a:rPr kumimoji="0" lang="en-US" altLang="zh-CN" sz="3200" b="0" dirty="0">
                <a:latin typeface="Verdana" panose="020B0604030504040204" pitchFamily="34" charset="0"/>
                <a:ea typeface="宋体" panose="02010600030101010101" pitchFamily="2" charset="-122"/>
              </a:rPr>
              <a:t> </a:t>
            </a:r>
            <a:endParaRPr kumimoji="0"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kumimoji="0"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第九章    板块构造                     </a:t>
            </a:r>
            <a:r>
              <a:rPr kumimoji="0"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kumimoji="0" lang="en-US" altLang="zh-CN" sz="3200" b="0" dirty="0">
                <a:latin typeface="Verdan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68317" name="Line 29"/>
          <p:cNvSpPr>
            <a:spLocks noChangeShapeType="1"/>
          </p:cNvSpPr>
          <p:nvPr/>
        </p:nvSpPr>
        <p:spPr bwMode="auto">
          <a:xfrm flipV="1">
            <a:off x="0" y="4221163"/>
            <a:ext cx="9144000" cy="71437"/>
          </a:xfrm>
          <a:prstGeom prst="line">
            <a:avLst/>
          </a:prstGeom>
          <a:noFill/>
          <a:ln w="38100">
            <a:solidFill>
              <a:srgbClr val="66FF3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8318" name="Text Box 30"/>
          <p:cNvSpPr txBox="1">
            <a:spLocks noChangeArrowheads="1"/>
          </p:cNvSpPr>
          <p:nvPr/>
        </p:nvSpPr>
        <p:spPr bwMode="auto">
          <a:xfrm>
            <a:off x="179388" y="1412875"/>
            <a:ext cx="549275" cy="237648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地球的物质组成</a:t>
            </a:r>
          </a:p>
        </p:txBody>
      </p:sp>
      <p:sp>
        <p:nvSpPr>
          <p:cNvPr id="268320" name="Text Box 32"/>
          <p:cNvSpPr txBox="1">
            <a:spLocks noChangeArrowheads="1"/>
          </p:cNvSpPr>
          <p:nvPr/>
        </p:nvSpPr>
        <p:spPr bwMode="auto">
          <a:xfrm>
            <a:off x="195263" y="4437063"/>
            <a:ext cx="488950" cy="208756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内动力地质作用</a:t>
            </a:r>
          </a:p>
        </p:txBody>
      </p:sp>
      <p:sp>
        <p:nvSpPr>
          <p:cNvPr id="227334" name="Text Box 6"/>
          <p:cNvSpPr txBox="1">
            <a:spLocks noChangeArrowheads="1"/>
          </p:cNvSpPr>
          <p:nvPr/>
        </p:nvSpPr>
        <p:spPr bwMode="auto">
          <a:xfrm>
            <a:off x="1908175" y="257175"/>
            <a:ext cx="5618163" cy="6413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0" lang="zh-CN" altLang="en-US" sz="3600">
                <a:latin typeface="Verdana" panose="020B0604030504040204" pitchFamily="34" charset="0"/>
                <a:ea typeface="宋体" panose="02010600030101010101" pitchFamily="2" charset="-122"/>
              </a:rPr>
              <a:t>课程内容大纲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7596188" y="620713"/>
            <a:ext cx="1258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accent2"/>
                </a:solidFill>
              </a:rPr>
              <a:t>学时分配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8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8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8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8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8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8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13" grpId="0" animBg="1"/>
      <p:bldP spid="268318" grpId="0" animBg="1"/>
      <p:bldP spid="2683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4859338" y="3154363"/>
            <a:ext cx="417512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>
                <a:latin typeface="黑体" panose="02010609060101010101" pitchFamily="49" charset="-122"/>
              </a:rPr>
              <a:t>前苏联</a:t>
            </a:r>
          </a:p>
          <a:p>
            <a:pPr eaLnBrk="1" hangingPunct="1">
              <a:spcBef>
                <a:spcPct val="50000"/>
              </a:spcBef>
            </a:pPr>
            <a:r>
              <a:rPr kumimoji="0" lang="zh-CN" altLang="en-US" sz="3200">
                <a:latin typeface="黑体" panose="02010609060101010101" pitchFamily="49" charset="-122"/>
              </a:rPr>
              <a:t>深</a:t>
            </a:r>
            <a:r>
              <a:rPr kumimoji="0" lang="en-US" altLang="zh-CN" sz="3200">
                <a:latin typeface="黑体" panose="02010609060101010101" pitchFamily="49" charset="-122"/>
              </a:rPr>
              <a:t>12262</a:t>
            </a:r>
            <a:r>
              <a:rPr kumimoji="0" lang="zh-CN" altLang="en-US" sz="3200">
                <a:latin typeface="黑体" panose="02010609060101010101" pitchFamily="49" charset="-122"/>
              </a:rPr>
              <a:t>米，世界第一超深孔。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1116013" y="333375"/>
            <a:ext cx="73437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4400"/>
              <a:t>世界最深的井</a:t>
            </a:r>
          </a:p>
        </p:txBody>
      </p:sp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38263"/>
            <a:ext cx="447675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tupian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57488"/>
            <a:ext cx="8353425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1116013" y="333375"/>
            <a:ext cx="73437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4400"/>
              <a:t>中国最深的井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611188" y="1628775"/>
            <a:ext cx="59055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塔里木油田，塔深</a:t>
            </a:r>
            <a:r>
              <a:rPr lang="en-US" altLang="zh-CN"/>
              <a:t>1</a:t>
            </a:r>
            <a:r>
              <a:rPr lang="zh-CN" altLang="en-US"/>
              <a:t>井，</a:t>
            </a:r>
            <a:r>
              <a:rPr lang="en-US" altLang="zh-CN"/>
              <a:t>8408</a:t>
            </a:r>
            <a:r>
              <a:rPr lang="zh-CN" altLang="en-US"/>
              <a:t>米</a:t>
            </a:r>
          </a:p>
        </p:txBody>
      </p:sp>
      <p:pic>
        <p:nvPicPr>
          <p:cNvPr id="266246" name="Picture 6" descr="448a5b51db9615847925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76475"/>
            <a:ext cx="720090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250" name="Group 10"/>
          <p:cNvGrpSpPr>
            <a:grpSpLocks/>
          </p:cNvGrpSpPr>
          <p:nvPr/>
        </p:nvGrpSpPr>
        <p:grpSpPr bwMode="auto">
          <a:xfrm>
            <a:off x="323850" y="1417638"/>
            <a:ext cx="8424863" cy="4819650"/>
            <a:chOff x="204" y="893"/>
            <a:chExt cx="5307" cy="3036"/>
          </a:xfrm>
        </p:grpSpPr>
        <p:pic>
          <p:nvPicPr>
            <p:cNvPr id="48135" name="Picture 8" descr="20130806143529-20163817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893"/>
              <a:ext cx="5307" cy="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6" name="Text Box 9"/>
            <p:cNvSpPr txBox="1">
              <a:spLocks noChangeArrowheads="1"/>
            </p:cNvSpPr>
            <p:nvPr/>
          </p:nvSpPr>
          <p:spPr bwMode="auto">
            <a:xfrm>
              <a:off x="3651" y="1071"/>
              <a:ext cx="1452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/>
                <a:t>水平井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23850" y="115888"/>
            <a:ext cx="8540750" cy="1143000"/>
          </a:xfrm>
        </p:spPr>
        <p:txBody>
          <a:bodyPr anchor="ctr"/>
          <a:lstStyle/>
          <a:p>
            <a:pPr eaLnBrk="1" hangingPunct="1"/>
            <a:r>
              <a:rPr kumimoji="1" lang="zh-CN" altLang="en-US" sz="4000" b="1">
                <a:latin typeface="楷体_GB2312" pitchFamily="49" charset="-122"/>
                <a:ea typeface="楷体_GB2312" pitchFamily="49" charset="-122"/>
              </a:rPr>
              <a:t>入地，最难</a:t>
            </a:r>
          </a:p>
        </p:txBody>
      </p:sp>
      <p:pic>
        <p:nvPicPr>
          <p:cNvPr id="112644" name="Picture 4" descr="earth_cutb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73238"/>
            <a:ext cx="5424487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5724525" y="2005013"/>
            <a:ext cx="3240088" cy="393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accent2"/>
                </a:solidFill>
              </a:rPr>
              <a:t>地壳厚</a:t>
            </a:r>
            <a:r>
              <a:rPr lang="en-US" altLang="zh-CN" sz="2800">
                <a:solidFill>
                  <a:schemeClr val="accent2"/>
                </a:solidFill>
              </a:rPr>
              <a:t>30-40</a:t>
            </a:r>
            <a:r>
              <a:rPr lang="zh-CN" altLang="en-US" sz="2800">
                <a:solidFill>
                  <a:schemeClr val="accent2"/>
                </a:solidFill>
              </a:rPr>
              <a:t>千米</a:t>
            </a:r>
            <a:r>
              <a:rPr lang="en-US" altLang="zh-CN" sz="2800">
                <a:solidFill>
                  <a:schemeClr val="accent2"/>
                </a:solidFill>
              </a:rPr>
              <a:t>,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accent2"/>
                </a:solidFill>
              </a:rPr>
              <a:t>地幔厚</a:t>
            </a:r>
            <a:r>
              <a:rPr lang="en-US" altLang="zh-CN" sz="2800">
                <a:solidFill>
                  <a:schemeClr val="accent2"/>
                </a:solidFill>
              </a:rPr>
              <a:t>2900</a:t>
            </a:r>
            <a:r>
              <a:rPr lang="zh-CN" altLang="en-US" sz="2800">
                <a:solidFill>
                  <a:schemeClr val="accent2"/>
                </a:solidFill>
              </a:rPr>
              <a:t>千米</a:t>
            </a:r>
            <a:r>
              <a:rPr lang="en-US" altLang="zh-CN" sz="2800">
                <a:solidFill>
                  <a:schemeClr val="accent2"/>
                </a:solidFill>
              </a:rPr>
              <a:t>,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accent2"/>
                </a:solidFill>
              </a:rPr>
              <a:t>地核厚</a:t>
            </a:r>
            <a:r>
              <a:rPr lang="en-US" altLang="zh-CN" sz="2800">
                <a:solidFill>
                  <a:schemeClr val="accent2"/>
                </a:solidFill>
              </a:rPr>
              <a:t>3470</a:t>
            </a:r>
            <a:r>
              <a:rPr lang="zh-CN" altLang="en-US" sz="2800">
                <a:solidFill>
                  <a:schemeClr val="accent2"/>
                </a:solidFill>
              </a:rPr>
              <a:t>千米</a:t>
            </a:r>
            <a:r>
              <a:rPr lang="en-US" altLang="zh-CN" sz="2800">
                <a:solidFill>
                  <a:schemeClr val="accent2"/>
                </a:solidFill>
              </a:rPr>
              <a:t>,</a:t>
            </a:r>
            <a:endParaRPr lang="en-US" altLang="zh-CN" sz="280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0" lang="zh-CN" altLang="en-US" sz="2800" b="0">
                <a:ea typeface="宋体" panose="02010600030101010101" pitchFamily="2" charset="-122"/>
              </a:rPr>
              <a:t>人类最深入地：</a:t>
            </a:r>
            <a:r>
              <a:rPr kumimoji="0" lang="en-US" altLang="zh-CN" sz="2800" b="0">
                <a:ea typeface="宋体" panose="02010600030101010101" pitchFamily="2" charset="-122"/>
              </a:rPr>
              <a:t>12.262km</a:t>
            </a:r>
          </a:p>
          <a:p>
            <a:pPr eaLnBrk="1" hangingPunct="1">
              <a:spcBef>
                <a:spcPct val="50000"/>
              </a:spcBef>
            </a:pPr>
            <a:r>
              <a:rPr kumimoji="0" lang="zh-CN" altLang="en-US" sz="2800" b="0">
                <a:ea typeface="宋体" panose="02010600030101010101" pitchFamily="2" charset="-122"/>
              </a:rPr>
              <a:t>地温梯度：</a:t>
            </a:r>
            <a:r>
              <a:rPr kumimoji="0" lang="en-US" altLang="zh-CN" sz="2800" b="0">
                <a:ea typeface="宋体" panose="02010600030101010101" pitchFamily="2" charset="-122"/>
              </a:rPr>
              <a:t>1</a:t>
            </a:r>
            <a:r>
              <a:rPr kumimoji="0" lang="zh-CN" altLang="en-US" sz="2800" b="0">
                <a:ea typeface="宋体" panose="02010600030101010101" pitchFamily="2" charset="-122"/>
              </a:rPr>
              <a:t>万米</a:t>
            </a:r>
            <a:r>
              <a:rPr kumimoji="0" lang="en-US" altLang="zh-CN" sz="2800" b="0">
                <a:ea typeface="宋体" panose="02010600030101010101" pitchFamily="2" charset="-122"/>
              </a:rPr>
              <a:t>400℃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5" y="439738"/>
            <a:ext cx="4552950" cy="612775"/>
          </a:xfrm>
        </p:spPr>
        <p:txBody>
          <a:bodyPr anchor="ctr"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绪  论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24075" y="1662113"/>
            <a:ext cx="5616575" cy="3711575"/>
          </a:xfrm>
        </p:spPr>
        <p:txBody>
          <a:bodyPr/>
          <a:lstStyle/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一、地质学的概念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二、地质学的研究对象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三、地质学的任务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四、地质学的研究内容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五、地质作用及其研究方法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六、我国地学研究的优势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827088" y="3429000"/>
            <a:ext cx="7345362" cy="647700"/>
          </a:xfrm>
          <a:prstGeom prst="rect">
            <a:avLst/>
          </a:prstGeom>
          <a:solidFill>
            <a:srgbClr val="FF00FF">
              <a:alpha val="2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3352800" y="609600"/>
            <a:ext cx="487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kumimoji="0" lang="zh-CN" altLang="zh-CN" sz="1800" b="0">
              <a:ea typeface="宋体" panose="02010600030101010101" pitchFamily="2" charset="-122"/>
            </a:endParaRP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1482725" y="188913"/>
            <a:ext cx="606901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4400">
                <a:latin typeface="黑体" panose="02010609060101010101" pitchFamily="49" charset="-122"/>
                <a:ea typeface="ˎ̥"/>
                <a:cs typeface="ˎ̥"/>
              </a:rPr>
              <a:t>四、地质学的研究内容 </a:t>
            </a:r>
            <a:endParaRPr kumimoji="0" lang="zh-CN" altLang="en-US" sz="4400" b="0">
              <a:latin typeface="黑体" panose="02010609060101010101" pitchFamily="49" charset="-122"/>
              <a:ea typeface="ˎ̥"/>
              <a:cs typeface="ˎ̥"/>
            </a:endParaRP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357188" y="1308100"/>
            <a:ext cx="8429625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23850" indent="-3238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、地球的物质组成</a:t>
            </a:r>
          </a:p>
          <a:p>
            <a:pPr eaLnBrk="1" hangingPunct="1"/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   地壳和上地幔物质，包括元素、矿物、岩石等。</a:t>
            </a:r>
          </a:p>
          <a:p>
            <a:pPr eaLnBrk="1" hangingPunct="1"/>
            <a:r>
              <a:rPr lang="en-US" altLang="zh-CN" sz="28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、物质的组成方式、形成、演化与分布</a:t>
            </a:r>
            <a:endParaRPr lang="en-US" altLang="zh-CN" sz="2800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   地壳及地球内部结构构造，分布特征、形成条件与演化规律。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en-US" altLang="zh-CN" sz="28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、地球的历史</a:t>
            </a:r>
          </a:p>
          <a:p>
            <a:pPr eaLnBrk="1" hangingPunct="1"/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   地球形成至今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46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亿年，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36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亿年以来是重点。</a:t>
            </a:r>
          </a:p>
          <a:p>
            <a:pPr eaLnBrk="1" hangingPunct="1"/>
            <a:r>
              <a:rPr lang="en-US" altLang="zh-CN" sz="28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8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、应用问题</a:t>
            </a:r>
          </a:p>
          <a:p>
            <a:pPr eaLnBrk="1" hangingPunct="1"/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   矿产勘查地质、水文地质、工程地质、地震地质、环境地质</a:t>
            </a:r>
          </a:p>
          <a:p>
            <a:pPr eaLnBrk="1" hangingPunct="1"/>
            <a:r>
              <a:rPr lang="en-US" altLang="zh-CN" sz="28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、方法手段、综合性研究</a:t>
            </a:r>
          </a:p>
          <a:p>
            <a:pPr eaLnBrk="1" hangingPunct="1"/>
            <a:r>
              <a:rPr kumimoji="0" lang="zh-CN" altLang="en-US" sz="2800">
                <a:latin typeface="楷体_GB2312" pitchFamily="49" charset="-122"/>
                <a:ea typeface="楷体_GB2312" pitchFamily="49" charset="-122"/>
              </a:rPr>
              <a:t>   探索地质研究的各种方法、综合性与交叉性研究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5" y="439738"/>
            <a:ext cx="4552950" cy="612775"/>
          </a:xfrm>
        </p:spPr>
        <p:txBody>
          <a:bodyPr anchor="ctr"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绪  论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24075" y="1662113"/>
            <a:ext cx="5616575" cy="3711575"/>
          </a:xfrm>
        </p:spPr>
        <p:txBody>
          <a:bodyPr/>
          <a:lstStyle/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一、地质学的概念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二、地质学的研究对象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三、地质学的任务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四、地质学的研究内容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五、地质作用及其研究方法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六、我国地学研究的优势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827088" y="4005263"/>
            <a:ext cx="7345362" cy="647700"/>
          </a:xfrm>
          <a:prstGeom prst="rect">
            <a:avLst/>
          </a:prstGeom>
          <a:solidFill>
            <a:srgbClr val="FF00FF">
              <a:alpha val="2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5"/>
          <p:cNvSpPr txBox="1">
            <a:spLocks noChangeArrowheads="1"/>
          </p:cNvSpPr>
          <p:nvPr/>
        </p:nvSpPr>
        <p:spPr bwMode="auto">
          <a:xfrm>
            <a:off x="250825" y="1336675"/>
            <a:ext cx="2881313" cy="5794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3200">
                <a:solidFill>
                  <a:schemeClr val="bg1"/>
                </a:solidFill>
                <a:latin typeface="Verdana" panose="020B0604030504040204" pitchFamily="34" charset="0"/>
              </a:rPr>
              <a:t>一、地质作用</a:t>
            </a:r>
          </a:p>
        </p:txBody>
      </p:sp>
      <p:sp>
        <p:nvSpPr>
          <p:cNvPr id="53251" name="Text Box 6"/>
          <p:cNvSpPr txBox="1">
            <a:spLocks noChangeArrowheads="1"/>
          </p:cNvSpPr>
          <p:nvPr/>
        </p:nvSpPr>
        <p:spPr bwMode="auto">
          <a:xfrm>
            <a:off x="323850" y="1989138"/>
            <a:ext cx="8820150" cy="1373187"/>
          </a:xfrm>
          <a:prstGeom prst="rect">
            <a:avLst/>
          </a:prstGeom>
          <a:solidFill>
            <a:srgbClr val="00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2800">
                <a:solidFill>
                  <a:schemeClr val="bg1"/>
                </a:solidFill>
                <a:latin typeface="黑体" panose="02010609060101010101" pitchFamily="49" charset="-122"/>
              </a:rPr>
              <a:t>1</a:t>
            </a:r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、概念：地质作用就是</a:t>
            </a:r>
            <a:r>
              <a:rPr kumimoji="0" lang="zh-CN" altLang="en-US" sz="2800">
                <a:solidFill>
                  <a:srgbClr val="FF3300"/>
                </a:solidFill>
                <a:latin typeface="黑体" panose="02010609060101010101" pitchFamily="49" charset="-122"/>
              </a:rPr>
              <a:t>形成和改变</a:t>
            </a:r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地球的物质组成、外部形态特征与内部构造的各种自然作用。</a:t>
            </a:r>
          </a:p>
          <a:p>
            <a:pPr eaLnBrk="1" hangingPunct="1"/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分为：</a:t>
            </a:r>
            <a:r>
              <a:rPr kumimoji="0" lang="zh-CN" altLang="en-US" sz="2800">
                <a:solidFill>
                  <a:schemeClr val="accent2"/>
                </a:solidFill>
                <a:latin typeface="黑体" panose="02010609060101010101" pitchFamily="49" charset="-122"/>
              </a:rPr>
              <a:t>内力</a:t>
            </a:r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、</a:t>
            </a:r>
            <a:r>
              <a:rPr kumimoji="0" lang="zh-CN" altLang="en-US" sz="2800">
                <a:solidFill>
                  <a:schemeClr val="accent2"/>
                </a:solidFill>
                <a:latin typeface="黑体" panose="02010609060101010101" pitchFamily="49" charset="-122"/>
              </a:rPr>
              <a:t>外力</a:t>
            </a:r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地质作用</a:t>
            </a:r>
          </a:p>
        </p:txBody>
      </p:sp>
      <p:sp>
        <p:nvSpPr>
          <p:cNvPr id="360456" name="Text Box 8"/>
          <p:cNvSpPr txBox="1">
            <a:spLocks noChangeArrowheads="1"/>
          </p:cNvSpPr>
          <p:nvPr/>
        </p:nvSpPr>
        <p:spPr bwMode="auto">
          <a:xfrm>
            <a:off x="323850" y="3495675"/>
            <a:ext cx="8820150" cy="1373188"/>
          </a:xfrm>
          <a:prstGeom prst="rect">
            <a:avLst/>
          </a:prstGeom>
          <a:solidFill>
            <a:srgbClr val="00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2800">
                <a:solidFill>
                  <a:schemeClr val="bg1"/>
                </a:solidFill>
                <a:latin typeface="黑体" panose="02010609060101010101" pitchFamily="49" charset="-122"/>
              </a:rPr>
              <a:t>2</a:t>
            </a:r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、内（动）力地质作用：主要以</a:t>
            </a:r>
            <a:r>
              <a:rPr kumimoji="0" lang="zh-CN" altLang="en-US" sz="2800">
                <a:solidFill>
                  <a:schemeClr val="accent2"/>
                </a:solidFill>
                <a:latin typeface="黑体" panose="02010609060101010101" pitchFamily="49" charset="-122"/>
              </a:rPr>
              <a:t>地球内热</a:t>
            </a:r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为能源并</a:t>
            </a:r>
          </a:p>
          <a:p>
            <a:pPr eaLnBrk="1" hangingPunct="1"/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   主要发生在</a:t>
            </a:r>
            <a:r>
              <a:rPr kumimoji="0" lang="zh-CN" altLang="en-US" sz="2800">
                <a:solidFill>
                  <a:schemeClr val="accent2"/>
                </a:solidFill>
                <a:latin typeface="黑体" panose="02010609060101010101" pitchFamily="49" charset="-122"/>
              </a:rPr>
              <a:t>地球内部</a:t>
            </a:r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的地质作用，包括岩浆作用、</a:t>
            </a:r>
          </a:p>
          <a:p>
            <a:pPr eaLnBrk="1" hangingPunct="1"/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   地壳运动、地震、变质作用。</a:t>
            </a:r>
          </a:p>
        </p:txBody>
      </p:sp>
      <p:sp>
        <p:nvSpPr>
          <p:cNvPr id="360457" name="Rectangle 9"/>
          <p:cNvSpPr>
            <a:spLocks noChangeArrowheads="1"/>
          </p:cNvSpPr>
          <p:nvPr/>
        </p:nvSpPr>
        <p:spPr bwMode="auto">
          <a:xfrm>
            <a:off x="323850" y="5080000"/>
            <a:ext cx="8820150" cy="1373188"/>
          </a:xfrm>
          <a:prstGeom prst="rect">
            <a:avLst/>
          </a:prstGeom>
          <a:solidFill>
            <a:srgbClr val="00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en-US" altLang="zh-CN" sz="2800">
                <a:solidFill>
                  <a:schemeClr val="bg1"/>
                </a:solidFill>
                <a:latin typeface="黑体" panose="02010609060101010101" pitchFamily="49" charset="-122"/>
              </a:rPr>
              <a:t>3</a:t>
            </a:r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、外（动）力地质作用：主要以</a:t>
            </a:r>
            <a:r>
              <a:rPr kumimoji="0" lang="zh-CN" altLang="en-US" sz="2800">
                <a:solidFill>
                  <a:schemeClr val="accent2"/>
                </a:solidFill>
                <a:latin typeface="黑体" panose="02010609060101010101" pitchFamily="49" charset="-122"/>
              </a:rPr>
              <a:t>太阳能</a:t>
            </a:r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以及</a:t>
            </a:r>
            <a:r>
              <a:rPr kumimoji="0" lang="zh-CN" altLang="en-US" sz="2800">
                <a:solidFill>
                  <a:schemeClr val="accent2"/>
                </a:solidFill>
                <a:latin typeface="黑体" panose="02010609060101010101" pitchFamily="49" charset="-122"/>
              </a:rPr>
              <a:t>日月引    </a:t>
            </a:r>
          </a:p>
          <a:p>
            <a:pPr eaLnBrk="1" hangingPunct="1"/>
            <a:r>
              <a:rPr kumimoji="0" lang="zh-CN" altLang="en-US" sz="2800">
                <a:solidFill>
                  <a:schemeClr val="accent2"/>
                </a:solidFill>
                <a:latin typeface="黑体" panose="02010609060101010101" pitchFamily="49" charset="-122"/>
              </a:rPr>
              <a:t>   力能</a:t>
            </a:r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为能源并通过大气、水、生物因素引起，包括</a:t>
            </a:r>
          </a:p>
          <a:p>
            <a:pPr eaLnBrk="1" hangingPunct="1"/>
            <a:r>
              <a:rPr kumimoji="0" lang="zh-CN" altLang="en-US" sz="2800">
                <a:solidFill>
                  <a:schemeClr val="bg1"/>
                </a:solidFill>
                <a:latin typeface="黑体" panose="02010609060101010101" pitchFamily="49" charset="-122"/>
              </a:rPr>
              <a:t>   风化、剥蚀、搬运、沉积、固结成岩等作用。</a:t>
            </a:r>
          </a:p>
        </p:txBody>
      </p:sp>
      <p:sp>
        <p:nvSpPr>
          <p:cNvPr id="53254" name="Rectangle 2"/>
          <p:cNvSpPr>
            <a:spLocks noRot="1" noChangeArrowheads="1"/>
          </p:cNvSpPr>
          <p:nvPr/>
        </p:nvSpPr>
        <p:spPr bwMode="auto">
          <a:xfrm>
            <a:off x="395288" y="404813"/>
            <a:ext cx="854075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3600">
                <a:solidFill>
                  <a:schemeClr val="tx2"/>
                </a:solidFill>
                <a:latin typeface="Verdana" panose="020B0604030504040204" pitchFamily="34" charset="0"/>
              </a:rPr>
              <a:t>五、地质作用及其研究方法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6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60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6" grpId="0" animBg="1"/>
      <p:bldP spid="36045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179388" y="1409700"/>
            <a:ext cx="5256212" cy="579438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3333FF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algn="ctr" eaLnBrk="1" fontAlgn="ctr">
              <a:spcAft>
                <a:spcPct val="55000"/>
              </a:spcAft>
              <a:buClr>
                <a:srgbClr val="FFFF00"/>
              </a:buClr>
              <a:buSzPct val="150000"/>
              <a:defRPr/>
            </a:pPr>
            <a:r>
              <a:rPr lang="zh-CN" altLang="en-US" sz="32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黑体" pitchFamily="2" charset="-122"/>
              </a:rPr>
              <a:t>二、 地质作用的主要特点</a:t>
            </a:r>
          </a:p>
        </p:txBody>
      </p:sp>
      <p:sp>
        <p:nvSpPr>
          <p:cNvPr id="180231" name="Text Box 7"/>
          <p:cNvSpPr txBox="1">
            <a:spLocks noChangeArrowheads="1"/>
          </p:cNvSpPr>
          <p:nvPr/>
        </p:nvSpPr>
        <p:spPr bwMode="auto">
          <a:xfrm>
            <a:off x="468313" y="2201863"/>
            <a:ext cx="46799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FFCC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>
            <a:lvl1pPr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fontAlgn="ctr">
              <a:spcBef>
                <a:spcPct val="50000"/>
              </a:spcBef>
              <a:spcAft>
                <a:spcPct val="550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altLang="zh-CN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kumimoji="0" lang="zh-CN" altLang="en-US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地质作用的地域特色</a:t>
            </a:r>
          </a:p>
        </p:txBody>
      </p:sp>
      <p:sp>
        <p:nvSpPr>
          <p:cNvPr id="180232" name="Text Box 8"/>
          <p:cNvSpPr txBox="1">
            <a:spLocks noChangeArrowheads="1"/>
          </p:cNvSpPr>
          <p:nvPr/>
        </p:nvSpPr>
        <p:spPr bwMode="auto">
          <a:xfrm>
            <a:off x="539750" y="4289425"/>
            <a:ext cx="59769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FFCC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>
            <a:lvl1pPr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fontAlgn="ctr">
              <a:spcBef>
                <a:spcPct val="50000"/>
              </a:spcBef>
              <a:spcAft>
                <a:spcPct val="550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altLang="zh-CN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 </a:t>
            </a:r>
            <a:r>
              <a:rPr kumimoji="0" lang="zh-CN" altLang="en-US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地质作用的漫长性、瞬时性</a:t>
            </a:r>
          </a:p>
        </p:txBody>
      </p:sp>
      <p:sp>
        <p:nvSpPr>
          <p:cNvPr id="180236" name="Text Box 12"/>
          <p:cNvSpPr txBox="1">
            <a:spLocks noChangeArrowheads="1"/>
          </p:cNvSpPr>
          <p:nvPr/>
        </p:nvSpPr>
        <p:spPr bwMode="auto">
          <a:xfrm>
            <a:off x="252413" y="3284538"/>
            <a:ext cx="48244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FFCC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>
            <a:lvl1pPr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fontAlgn="ctr">
              <a:spcBef>
                <a:spcPct val="50000"/>
              </a:spcBef>
              <a:spcAft>
                <a:spcPct val="550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altLang="zh-CN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 </a:t>
            </a:r>
            <a:r>
              <a:rPr kumimoji="0" lang="zh-CN" altLang="en-US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地质现象的复杂性</a:t>
            </a:r>
          </a:p>
        </p:txBody>
      </p:sp>
      <p:sp>
        <p:nvSpPr>
          <p:cNvPr id="54278" name="Rectangle 2"/>
          <p:cNvSpPr>
            <a:spLocks noRot="1" noChangeArrowheads="1"/>
          </p:cNvSpPr>
          <p:nvPr/>
        </p:nvSpPr>
        <p:spPr bwMode="auto">
          <a:xfrm>
            <a:off x="395288" y="404813"/>
            <a:ext cx="854075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3600">
                <a:solidFill>
                  <a:schemeClr val="tx2"/>
                </a:solidFill>
                <a:latin typeface="Verdana" panose="020B0604030504040204" pitchFamily="34" charset="0"/>
              </a:rPr>
              <a:t>五、地质作用及其研究方法</a:t>
            </a:r>
          </a:p>
        </p:txBody>
      </p:sp>
      <p:sp>
        <p:nvSpPr>
          <p:cNvPr id="54279" name="Text Box 10"/>
          <p:cNvSpPr txBox="1">
            <a:spLocks noChangeArrowheads="1"/>
          </p:cNvSpPr>
          <p:nvPr/>
        </p:nvSpPr>
        <p:spPr bwMode="auto">
          <a:xfrm>
            <a:off x="1619250" y="5084763"/>
            <a:ext cx="68405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一般是以百万年（</a:t>
            </a:r>
            <a:r>
              <a:rPr lang="en-US" altLang="zh-CN"/>
              <a:t>Ma</a:t>
            </a:r>
            <a:r>
              <a:rPr lang="zh-CN" altLang="en-US"/>
              <a:t>）为单位，但是也有短暂的，如地震（几秒到几分钟）。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179388" y="1409700"/>
            <a:ext cx="5256212" cy="579438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3333FF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>
            <a:lvl1pPr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5400" b="1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fontAlgn="ctr">
              <a:spcAft>
                <a:spcPct val="55000"/>
              </a:spcAft>
              <a:buClr>
                <a:srgbClr val="FFFF00"/>
              </a:buClr>
              <a:buSzPct val="150000"/>
              <a:defRPr/>
            </a:pPr>
            <a:r>
              <a:rPr lang="zh-CN" altLang="en-US" sz="32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三、 地质作用的研究方法</a:t>
            </a:r>
          </a:p>
        </p:txBody>
      </p:sp>
      <p:sp>
        <p:nvSpPr>
          <p:cNvPr id="55299" name="Rectangle 2"/>
          <p:cNvSpPr>
            <a:spLocks noRot="1" noChangeArrowheads="1"/>
          </p:cNvSpPr>
          <p:nvPr/>
        </p:nvSpPr>
        <p:spPr bwMode="auto">
          <a:xfrm>
            <a:off x="395288" y="404813"/>
            <a:ext cx="854075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3600">
                <a:solidFill>
                  <a:schemeClr val="tx2"/>
                </a:solidFill>
                <a:latin typeface="Verdana" panose="020B0604030504040204" pitchFamily="34" charset="0"/>
              </a:rPr>
              <a:t>五、地质作用及其研究方法</a:t>
            </a:r>
          </a:p>
        </p:txBody>
      </p:sp>
      <p:sp>
        <p:nvSpPr>
          <p:cNvPr id="55300" name="Text Box 8"/>
          <p:cNvSpPr txBox="1">
            <a:spLocks noChangeArrowheads="1"/>
          </p:cNvSpPr>
          <p:nvPr/>
        </p:nvSpPr>
        <p:spPr bwMode="auto">
          <a:xfrm>
            <a:off x="2339975" y="2420938"/>
            <a:ext cx="44640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  <a:r>
              <a:rPr lang="zh-CN" altLang="en-US"/>
              <a:t>、野外地质调查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2</a:t>
            </a:r>
            <a:r>
              <a:rPr lang="zh-CN" altLang="en-US"/>
              <a:t>、仪器测量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3</a:t>
            </a:r>
            <a:r>
              <a:rPr lang="zh-CN" altLang="en-US"/>
              <a:t>、理论分析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z="4000" b="1">
                <a:solidFill>
                  <a:schemeClr val="tx1"/>
                </a:solidFill>
              </a:rPr>
              <a:t>1</a:t>
            </a:r>
            <a:r>
              <a:rPr kumimoji="1" lang="zh-CN" altLang="en-US" sz="4000" b="1">
                <a:solidFill>
                  <a:schemeClr val="tx1"/>
                </a:solidFill>
              </a:rPr>
              <a:t>、野外地质调查</a:t>
            </a:r>
          </a:p>
        </p:txBody>
      </p:sp>
      <p:sp>
        <p:nvSpPr>
          <p:cNvPr id="286724" name="Text Box 4"/>
          <p:cNvSpPr txBox="1">
            <a:spLocks noChangeArrowheads="1"/>
          </p:cNvSpPr>
          <p:nvPr/>
        </p:nvSpPr>
        <p:spPr bwMode="auto">
          <a:xfrm>
            <a:off x="755576" y="2924944"/>
            <a:ext cx="8064500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</a:rPr>
              <a:t>搞地质，一定要重视野外地质技能训练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</a:rPr>
              <a:t>野外地质，其乐无穷！走遍祖国大好河山！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971550" y="260350"/>
            <a:ext cx="7921625" cy="4893647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第十章     风化作用                      </a:t>
            </a:r>
            <a:r>
              <a:rPr kumimoji="0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kumimoji="0"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0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第十一章   河流及其地质作用              </a:t>
            </a:r>
            <a:r>
              <a:rPr kumimoji="0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kumimoji="0"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0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第十二章   冰川及冰川作用                </a:t>
            </a:r>
            <a:r>
              <a:rPr kumimoji="0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</a:p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第十三章   地下水及其作用                </a:t>
            </a:r>
            <a:r>
              <a:rPr kumimoji="0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kumimoji="0"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0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第十四章   海洋及其地质作用              </a:t>
            </a:r>
            <a:r>
              <a:rPr kumimoji="0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kumimoji="0"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0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第十五章   湖泊及沼泽及其地质作用        </a:t>
            </a:r>
            <a:r>
              <a:rPr kumimoji="0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kumimoji="0"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0"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第十六章   荒漠特征与风的地质作用        </a:t>
            </a:r>
            <a:r>
              <a:rPr kumimoji="0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</a:p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第十七章   块体运动                      </a:t>
            </a:r>
            <a:r>
              <a:rPr kumimoji="0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endParaRPr kumimoji="0"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endParaRPr kumimoji="0"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第十八章   地球的演化                    </a:t>
            </a:r>
            <a:r>
              <a:rPr kumimoji="0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endParaRPr kumimoji="0"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第十九章   地球科学观                    </a:t>
            </a:r>
            <a:r>
              <a:rPr kumimoji="0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</a:p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</a:t>
            </a:r>
          </a:p>
          <a:p>
            <a:pPr eaLnBrk="1" hangingPunct="1"/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共计：</a:t>
            </a:r>
            <a:r>
              <a:rPr kumimoji="0"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64</a:t>
            </a:r>
            <a:r>
              <a:rPr kumimoji="0"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学时</a:t>
            </a:r>
            <a:r>
              <a:rPr kumimoji="0"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95270" name="Line 6"/>
          <p:cNvSpPr>
            <a:spLocks noChangeShapeType="1"/>
          </p:cNvSpPr>
          <p:nvPr/>
        </p:nvSpPr>
        <p:spPr bwMode="auto">
          <a:xfrm flipV="1">
            <a:off x="0" y="3357563"/>
            <a:ext cx="8353425" cy="71437"/>
          </a:xfrm>
          <a:prstGeom prst="line">
            <a:avLst/>
          </a:prstGeom>
          <a:noFill/>
          <a:ln w="28575">
            <a:solidFill>
              <a:srgbClr val="66FF3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5271" name="Text Box 7"/>
          <p:cNvSpPr txBox="1">
            <a:spLocks noChangeArrowheads="1"/>
          </p:cNvSpPr>
          <p:nvPr/>
        </p:nvSpPr>
        <p:spPr bwMode="auto">
          <a:xfrm>
            <a:off x="250825" y="549275"/>
            <a:ext cx="488950" cy="21590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外动力地质作用</a:t>
            </a:r>
          </a:p>
        </p:txBody>
      </p:sp>
      <p:sp>
        <p:nvSpPr>
          <p:cNvPr id="395272" name="Text Box 8"/>
          <p:cNvSpPr txBox="1">
            <a:spLocks noChangeArrowheads="1"/>
          </p:cNvSpPr>
          <p:nvPr/>
        </p:nvSpPr>
        <p:spPr bwMode="auto">
          <a:xfrm>
            <a:off x="263210" y="3644900"/>
            <a:ext cx="492443" cy="129626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20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地球系统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5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5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71" grpId="0" animBg="1"/>
      <p:bldP spid="39527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83" name="Picture 11" descr="P10100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5175"/>
            <a:ext cx="7192962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284" name="Picture 12" descr="DSCF11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5175"/>
            <a:ext cx="7192962" cy="564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753" name="Picture 9" descr="IMG_0910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5175"/>
            <a:ext cx="7643812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 Box 11"/>
          <p:cNvSpPr txBox="1">
            <a:spLocks noChangeArrowheads="1"/>
          </p:cNvSpPr>
          <p:nvPr/>
        </p:nvSpPr>
        <p:spPr bwMode="auto">
          <a:xfrm>
            <a:off x="3132138" y="188913"/>
            <a:ext cx="28797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秦皇岛地质实习</a:t>
            </a:r>
          </a:p>
        </p:txBody>
      </p:sp>
      <p:pic>
        <p:nvPicPr>
          <p:cNvPr id="287756" name="Picture 12" descr="IMG_0892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5175"/>
            <a:ext cx="77755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280" name="Picture 8" descr="DSC0688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5175"/>
            <a:ext cx="7064375" cy="529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282" name="Picture 10" descr="DSCF110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5175"/>
            <a:ext cx="78486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0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0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87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87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0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0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0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0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/>
              <a:t>巢湖地质填图实习</a:t>
            </a:r>
          </a:p>
        </p:txBody>
      </p:sp>
      <p:pic>
        <p:nvPicPr>
          <p:cNvPr id="288772" name="Picture 4" descr="20130816_0832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96975"/>
            <a:ext cx="7197725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3" name="Picture 5" descr="20130818_1006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96975"/>
            <a:ext cx="7197725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/>
              <a:t>煤矿生产实习</a:t>
            </a:r>
          </a:p>
        </p:txBody>
      </p:sp>
      <p:pic>
        <p:nvPicPr>
          <p:cNvPr id="289797" name="Picture 5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2875"/>
            <a:ext cx="7704137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799" name="Picture 7" descr="1491cf29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2875"/>
            <a:ext cx="7632700" cy="507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801" name="Picture 9" descr="201204160017027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412875"/>
            <a:ext cx="6840538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803" name="Picture 11" descr="20112221755739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96975"/>
            <a:ext cx="78486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9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9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9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9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9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/>
              <a:t>地质毕业实习</a:t>
            </a:r>
          </a:p>
        </p:txBody>
      </p:sp>
      <p:pic>
        <p:nvPicPr>
          <p:cNvPr id="60419" name="Picture 5" descr="1012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4"/>
          <a:stretch>
            <a:fillRect/>
          </a:stretch>
        </p:blipFill>
        <p:spPr bwMode="auto">
          <a:xfrm>
            <a:off x="395288" y="1484313"/>
            <a:ext cx="8424862" cy="477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3" name="Picture 7" descr="20121013364621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95400"/>
            <a:ext cx="6684962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5" name="Picture 9" descr="%E9%87%8E%E5%A4%96%E5%AE%9E%E4%B9%A0201211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68413"/>
            <a:ext cx="7481887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7" name="Picture 11" descr="2014051915570565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1341438"/>
            <a:ext cx="67691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0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0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0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0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kumimoji="1" lang="en-US" altLang="zh-CN" b="1"/>
              <a:t>1</a:t>
            </a:r>
            <a:r>
              <a:rPr kumimoji="1" lang="zh-CN" altLang="en-US" b="1"/>
              <a:t>、野外地质调查</a:t>
            </a:r>
          </a:p>
        </p:txBody>
      </p:sp>
      <p:pic>
        <p:nvPicPr>
          <p:cNvPr id="61444" name="Picture 5" descr="20130816_0757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72009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2" name="Picture 6" descr="20130818_10065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431925"/>
            <a:ext cx="6985000" cy="523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4" name="Picture 8" descr="13646192245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5"/>
          <a:stretch>
            <a:fillRect/>
          </a:stretch>
        </p:blipFill>
        <p:spPr bwMode="auto">
          <a:xfrm>
            <a:off x="2051050" y="1773238"/>
            <a:ext cx="6953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6" name="Picture 10" descr="201105061640116014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1438"/>
            <a:ext cx="7931150" cy="52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5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5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zh-CN" altLang="en-US" b="1"/>
              <a:t>温家宝与地质</a:t>
            </a:r>
          </a:p>
        </p:txBody>
      </p:sp>
      <p:pic>
        <p:nvPicPr>
          <p:cNvPr id="62467" name="Picture 5" descr="pic_94186ca31816414254ee1a1bc60c6d95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6" r="25339"/>
          <a:stretch>
            <a:fillRect/>
          </a:stretch>
        </p:blipFill>
        <p:spPr bwMode="auto">
          <a:xfrm>
            <a:off x="5335588" y="1196975"/>
            <a:ext cx="3629025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7" descr="20140120-91850b19074f6a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9"/>
          <a:stretch>
            <a:fillRect/>
          </a:stretch>
        </p:blipFill>
        <p:spPr bwMode="auto">
          <a:xfrm>
            <a:off x="69850" y="71438"/>
            <a:ext cx="42862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9" descr="001aa02cb92a12c324ef1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068638"/>
            <a:ext cx="2981325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温家宝与地质</a:t>
            </a:r>
          </a:p>
        </p:txBody>
      </p:sp>
      <p:pic>
        <p:nvPicPr>
          <p:cNvPr id="63491" name="Picture 5" descr="高清图集：温家宝的81个瞬间 一个八面玲珑的总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341438"/>
            <a:ext cx="6805613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Text Box 6"/>
          <p:cNvSpPr txBox="1">
            <a:spLocks noChangeArrowheads="1"/>
          </p:cNvSpPr>
          <p:nvPr/>
        </p:nvSpPr>
        <p:spPr bwMode="auto">
          <a:xfrm>
            <a:off x="323850" y="3068638"/>
            <a:ext cx="2663825" cy="146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b="0">
                <a:solidFill>
                  <a:schemeClr val="tx2"/>
                </a:solidFill>
              </a:rPr>
              <a:t>温家宝（左）与恩师杨遵义院士（中）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4664"/>
            <a:ext cx="7665999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74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b="1"/>
              <a:t>翁文灏与地质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2995613"/>
            <a:ext cx="8642350" cy="3313112"/>
          </a:xfrm>
        </p:spPr>
        <p:txBody>
          <a:bodyPr/>
          <a:lstStyle/>
          <a:p>
            <a:pPr eaLnBrk="1" hangingPunct="1"/>
            <a:r>
              <a:rPr lang="zh-CN" altLang="en-US" b="1"/>
              <a:t>翁文灏（</a:t>
            </a:r>
            <a:r>
              <a:rPr lang="en-US" altLang="zh-CN" b="1"/>
              <a:t>1889-1971</a:t>
            </a:r>
            <a:r>
              <a:rPr lang="zh-CN" altLang="en-US" b="1"/>
              <a:t>）</a:t>
            </a:r>
          </a:p>
          <a:p>
            <a:pPr eaLnBrk="1" hangingPunct="1"/>
            <a:r>
              <a:rPr lang="zh-CN" altLang="en-US" b="1"/>
              <a:t>地质学家，院士，国民政府行政院院长（</a:t>
            </a:r>
            <a:r>
              <a:rPr lang="zh-CN" altLang="en-US" b="1">
                <a:solidFill>
                  <a:schemeClr val="accent2"/>
                </a:solidFill>
              </a:rPr>
              <a:t>总理</a:t>
            </a:r>
            <a:r>
              <a:rPr lang="zh-CN" altLang="en-US" b="1"/>
              <a:t>）；</a:t>
            </a:r>
          </a:p>
          <a:p>
            <a:pPr eaLnBrk="1" hangingPunct="1"/>
            <a:r>
              <a:rPr lang="zh-CN" altLang="en-US" b="1"/>
              <a:t>创多个中国第一：</a:t>
            </a:r>
          </a:p>
          <a:p>
            <a:pPr eaLnBrk="1" hangingPunct="1"/>
            <a:r>
              <a:rPr lang="zh-CN" altLang="en-US" b="1"/>
              <a:t>    第一位地质学博士、第一个撰写中国矿产志、编成第一张全国地质图、主导发现及开采中国第一个油田：玉门油田。。。。</a:t>
            </a:r>
          </a:p>
        </p:txBody>
      </p:sp>
      <p:pic>
        <p:nvPicPr>
          <p:cNvPr id="64516" name="Picture 5" descr="翁文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15888"/>
            <a:ext cx="25527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 Box 6"/>
          <p:cNvSpPr txBox="1">
            <a:spLocks noChangeArrowheads="1"/>
          </p:cNvSpPr>
          <p:nvPr/>
        </p:nvSpPr>
        <p:spPr bwMode="auto">
          <a:xfrm>
            <a:off x="323850" y="1628775"/>
            <a:ext cx="5616575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中国第一位搞地质的国家</a:t>
            </a:r>
            <a:r>
              <a:rPr lang="zh-CN" altLang="en-US">
                <a:solidFill>
                  <a:schemeClr val="accent2"/>
                </a:solidFill>
              </a:rPr>
              <a:t>总理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</a:rPr>
              <a:t>经常骑着毛驴进行野外地质考察</a:t>
            </a:r>
          </a:p>
        </p:txBody>
      </p:sp>
      <p:sp>
        <p:nvSpPr>
          <p:cNvPr id="278535" name="Text Box 7"/>
          <p:cNvSpPr txBox="1">
            <a:spLocks noChangeArrowheads="1"/>
          </p:cNvSpPr>
          <p:nvPr/>
        </p:nvSpPr>
        <p:spPr bwMode="auto">
          <a:xfrm>
            <a:off x="395288" y="3573463"/>
            <a:ext cx="8497887" cy="308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</a:rPr>
              <a:t>翁文灏与中国矿业大学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1934</a:t>
            </a:r>
            <a:r>
              <a:rPr lang="zh-CN" altLang="en-US" dirty="0"/>
              <a:t>年，翁文灏担任中国矿业大学前身焦作路矿学堂的</a:t>
            </a:r>
            <a:r>
              <a:rPr lang="zh-CN" altLang="en-US" dirty="0">
                <a:solidFill>
                  <a:schemeClr val="accent2"/>
                </a:solidFill>
              </a:rPr>
              <a:t>常务校董</a:t>
            </a:r>
            <a:r>
              <a:rPr lang="zh-CN" altLang="en-US" dirty="0"/>
              <a:t>；</a:t>
            </a:r>
          </a:p>
          <a:p>
            <a:pPr eaLnBrk="1" hangingPunct="1">
              <a:spcBef>
                <a:spcPct val="50000"/>
              </a:spcBef>
            </a:pPr>
            <a:endParaRPr lang="zh-CN" altLang="en-US" dirty="0"/>
          </a:p>
          <a:p>
            <a:pPr eaLnBrk="1" hangingPunct="1">
              <a:spcBef>
                <a:spcPct val="50000"/>
              </a:spcBef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333375"/>
            <a:ext cx="5480050" cy="747713"/>
          </a:xfrm>
        </p:spPr>
        <p:txBody>
          <a:bodyPr/>
          <a:lstStyle/>
          <a:p>
            <a:pPr algn="l" eaLnBrk="1" hangingPunct="1"/>
            <a:r>
              <a:rPr lang="zh-CN" altLang="en-US" sz="4000" b="1">
                <a:solidFill>
                  <a:schemeClr val="accent2"/>
                </a:solidFill>
              </a:rPr>
              <a:t>葛利普</a:t>
            </a:r>
            <a:r>
              <a:rPr lang="zh-CN" altLang="en-US" sz="4000" b="1"/>
              <a:t>（</a:t>
            </a:r>
            <a:r>
              <a:rPr lang="en-US" altLang="zh-CN" sz="4000" b="1"/>
              <a:t>1870-1946</a:t>
            </a:r>
            <a:r>
              <a:rPr lang="zh-CN" altLang="en-US" sz="4000" b="1"/>
              <a:t>）</a:t>
            </a:r>
          </a:p>
        </p:txBody>
      </p:sp>
      <p:pic>
        <p:nvPicPr>
          <p:cNvPr id="65539" name="Picture 5" descr="4034970a304e251fb6df4589a786c9177f3e53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t="3769" r="4955" b="8614"/>
          <a:stretch>
            <a:fillRect/>
          </a:stretch>
        </p:blipFill>
        <p:spPr bwMode="auto">
          <a:xfrm>
            <a:off x="5867400" y="44450"/>
            <a:ext cx="3240088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6"/>
          <p:cNvSpPr txBox="1">
            <a:spLocks noChangeArrowheads="1"/>
          </p:cNvSpPr>
          <p:nvPr/>
        </p:nvSpPr>
        <p:spPr bwMode="auto">
          <a:xfrm>
            <a:off x="179388" y="1557338"/>
            <a:ext cx="48974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德裔</a:t>
            </a:r>
            <a:r>
              <a:rPr lang="en-US" altLang="zh-CN"/>
              <a:t>-</a:t>
            </a:r>
            <a:r>
              <a:rPr lang="zh-CN" altLang="en-US"/>
              <a:t>美国国籍</a:t>
            </a:r>
            <a:r>
              <a:rPr lang="zh-CN" altLang="en-US">
                <a:hlinkClick r:id="rId3"/>
              </a:rPr>
              <a:t>地质学家</a:t>
            </a:r>
            <a:endParaRPr lang="zh-CN" altLang="en-US"/>
          </a:p>
        </p:txBody>
      </p:sp>
      <p:sp>
        <p:nvSpPr>
          <p:cNvPr id="65541" name="Text Box 7"/>
          <p:cNvSpPr txBox="1">
            <a:spLocks noChangeArrowheads="1"/>
          </p:cNvSpPr>
          <p:nvPr/>
        </p:nvSpPr>
        <p:spPr bwMode="auto">
          <a:xfrm>
            <a:off x="250825" y="2284413"/>
            <a:ext cx="5329238" cy="420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-1920</a:t>
            </a:r>
            <a:r>
              <a:rPr lang="zh-CN" altLang="en-US"/>
              <a:t>年应聘到中国，任农商部地质调查所古生物室主任，兼北京大学地质系古生物学教授。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-1929</a:t>
            </a:r>
            <a:r>
              <a:rPr lang="zh-CN" altLang="en-US"/>
              <a:t>年任中央研究院地质研究所通讯研究员。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-1934</a:t>
            </a:r>
            <a:r>
              <a:rPr lang="zh-CN" altLang="en-US"/>
              <a:t>年任北京大学地质系系主任。</a:t>
            </a:r>
          </a:p>
        </p:txBody>
      </p:sp>
      <p:sp>
        <p:nvSpPr>
          <p:cNvPr id="65542" name="Text Box 11"/>
          <p:cNvSpPr txBox="1">
            <a:spLocks noChangeArrowheads="1"/>
          </p:cNvSpPr>
          <p:nvPr/>
        </p:nvSpPr>
        <p:spPr bwMode="auto">
          <a:xfrm>
            <a:off x="6154738" y="450850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chemeClr val="accent2"/>
                </a:solidFill>
              </a:rPr>
              <a:t>中国地质学之父</a:t>
            </a:r>
          </a:p>
        </p:txBody>
      </p:sp>
      <p:sp>
        <p:nvSpPr>
          <p:cNvPr id="291852" name="Text Box 12"/>
          <p:cNvSpPr txBox="1">
            <a:spLocks noChangeArrowheads="1"/>
          </p:cNvSpPr>
          <p:nvPr/>
        </p:nvSpPr>
        <p:spPr bwMode="auto">
          <a:xfrm>
            <a:off x="5508625" y="5013325"/>
            <a:ext cx="331152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1955</a:t>
            </a:r>
            <a:r>
              <a:rPr lang="zh-CN" altLang="en-US"/>
              <a:t>年，我国评</a:t>
            </a:r>
            <a:r>
              <a:rPr lang="en-US" altLang="zh-CN"/>
              <a:t>24</a:t>
            </a:r>
            <a:r>
              <a:rPr lang="zh-CN" altLang="en-US"/>
              <a:t>个地质院士，</a:t>
            </a:r>
            <a:r>
              <a:rPr lang="en-US" altLang="zh-CN"/>
              <a:t>12</a:t>
            </a:r>
            <a:r>
              <a:rPr lang="zh-CN" altLang="en-US"/>
              <a:t>个是葛利普学生</a:t>
            </a:r>
          </a:p>
        </p:txBody>
      </p:sp>
      <p:grpSp>
        <p:nvGrpSpPr>
          <p:cNvPr id="291856" name="Group 16"/>
          <p:cNvGrpSpPr>
            <a:grpSpLocks/>
          </p:cNvGrpSpPr>
          <p:nvPr/>
        </p:nvGrpSpPr>
        <p:grpSpPr bwMode="auto">
          <a:xfrm>
            <a:off x="1116013" y="1052513"/>
            <a:ext cx="7272337" cy="5448300"/>
            <a:chOff x="703" y="663"/>
            <a:chExt cx="4581" cy="3432"/>
          </a:xfrm>
        </p:grpSpPr>
        <p:pic>
          <p:nvPicPr>
            <p:cNvPr id="65545" name="Picture 14" descr="6aa9ec6cg7ab6dd592735&amp;690"/>
            <p:cNvPicPr>
              <a:picLocks noChangeAspect="1" noChangeArrowheads="1"/>
            </p:cNvPicPr>
            <p:nvPr/>
          </p:nvPicPr>
          <p:blipFill>
            <a:blip r:embed="rId4">
              <a:lum bright="24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663"/>
              <a:ext cx="4581" cy="34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546" name="Text Box 15"/>
            <p:cNvSpPr txBox="1">
              <a:spLocks noChangeArrowheads="1"/>
            </p:cNvSpPr>
            <p:nvPr/>
          </p:nvSpPr>
          <p:spPr bwMode="auto">
            <a:xfrm>
              <a:off x="2154" y="3748"/>
              <a:ext cx="1815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北京大学校园内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1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1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1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1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5" y="439738"/>
            <a:ext cx="4552950" cy="612775"/>
          </a:xfrm>
        </p:spPr>
        <p:txBody>
          <a:bodyPr anchor="ctr"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第一章 绪论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24075" y="1662113"/>
            <a:ext cx="5616575" cy="3711575"/>
          </a:xfrm>
        </p:spPr>
        <p:txBody>
          <a:bodyPr/>
          <a:lstStyle/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一、地质学的概念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二、地质学的研究对象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三、地质学的任务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四、地质学的研究内容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五、地质作用及其研究方法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六、我国地学研究的优势</a:t>
            </a: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827088" y="1628775"/>
            <a:ext cx="7345362" cy="647700"/>
          </a:xfrm>
          <a:prstGeom prst="rect">
            <a:avLst/>
          </a:prstGeom>
          <a:solidFill>
            <a:srgbClr val="FF00FF">
              <a:alpha val="2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/>
              <a:t>其他地质学家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1</a:t>
            </a:r>
            <a:r>
              <a:rPr lang="zh-CN" altLang="en-US" b="1" dirty="0"/>
              <a:t>、丁文江</a:t>
            </a:r>
          </a:p>
          <a:p>
            <a:pPr eaLnBrk="1" hangingPunct="1"/>
            <a:r>
              <a:rPr lang="en-US" altLang="zh-CN" b="1" dirty="0"/>
              <a:t>2</a:t>
            </a:r>
            <a:r>
              <a:rPr lang="zh-CN" altLang="en-US" b="1" dirty="0"/>
              <a:t>、李四光</a:t>
            </a:r>
          </a:p>
          <a:p>
            <a:pPr eaLnBrk="1" hangingPunct="1"/>
            <a:r>
              <a:rPr lang="en-US" altLang="zh-CN" b="1" dirty="0"/>
              <a:t>3</a:t>
            </a:r>
            <a:r>
              <a:rPr lang="zh-CN" altLang="en-US" b="1" dirty="0"/>
              <a:t>、尹赞勋</a:t>
            </a:r>
          </a:p>
          <a:p>
            <a:pPr eaLnBrk="1" hangingPunct="1"/>
            <a:r>
              <a:rPr lang="en-US" altLang="zh-CN" b="1" dirty="0"/>
              <a:t>4</a:t>
            </a:r>
            <a:r>
              <a:rPr lang="zh-CN" altLang="en-US" b="1" dirty="0"/>
              <a:t>、章鸿钊</a:t>
            </a:r>
            <a:endParaRPr lang="en-US" altLang="zh-CN" b="1" dirty="0"/>
          </a:p>
          <a:p>
            <a:pPr eaLnBrk="1" hangingPunct="1"/>
            <a:r>
              <a:rPr lang="en-US" altLang="zh-CN" b="1" dirty="0"/>
              <a:t>5</a:t>
            </a:r>
            <a:r>
              <a:rPr lang="zh-CN" altLang="en-US" b="1" dirty="0"/>
              <a:t>、谢家荣</a:t>
            </a:r>
          </a:p>
          <a:p>
            <a:pPr eaLnBrk="1" hangingPunct="1"/>
            <a:r>
              <a:rPr lang="en-US" altLang="zh-CN" sz="4000" b="1" dirty="0">
                <a:latin typeface="Arial" panose="020B0604020202020204" pitchFamily="34" charset="0"/>
              </a:rPr>
              <a:t>……</a:t>
            </a:r>
            <a:endParaRPr lang="en-US" altLang="zh-CN" sz="4000" b="1" dirty="0"/>
          </a:p>
        </p:txBody>
      </p:sp>
      <p:grpSp>
        <p:nvGrpSpPr>
          <p:cNvPr id="292871" name="Group 7"/>
          <p:cNvGrpSpPr>
            <a:grpSpLocks/>
          </p:cNvGrpSpPr>
          <p:nvPr/>
        </p:nvGrpSpPr>
        <p:grpSpPr bwMode="auto">
          <a:xfrm>
            <a:off x="4500563" y="1196975"/>
            <a:ext cx="4030662" cy="5322888"/>
            <a:chOff x="2835" y="754"/>
            <a:chExt cx="2539" cy="3353"/>
          </a:xfrm>
        </p:grpSpPr>
        <p:pic>
          <p:nvPicPr>
            <p:cNvPr id="66571" name="Picture 5" descr="538f1d55gc4dda0baff90&amp;69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" y="754"/>
              <a:ext cx="2539" cy="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72" name="Text Box 6"/>
            <p:cNvSpPr txBox="1">
              <a:spLocks noChangeArrowheads="1"/>
            </p:cNvSpPr>
            <p:nvPr/>
          </p:nvSpPr>
          <p:spPr bwMode="auto">
            <a:xfrm>
              <a:off x="3016" y="3719"/>
              <a:ext cx="2177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丁文江 </a:t>
              </a:r>
              <a:r>
                <a:rPr lang="en-US" altLang="zh-CN"/>
                <a:t>1887-1936</a:t>
              </a:r>
              <a:endParaRPr lang="zh-CN" altLang="en-US"/>
            </a:p>
          </p:txBody>
        </p:sp>
      </p:grpSp>
      <p:grpSp>
        <p:nvGrpSpPr>
          <p:cNvPr id="292876" name="Group 12"/>
          <p:cNvGrpSpPr>
            <a:grpSpLocks/>
          </p:cNvGrpSpPr>
          <p:nvPr/>
        </p:nvGrpSpPr>
        <p:grpSpPr bwMode="auto">
          <a:xfrm>
            <a:off x="2916238" y="1844675"/>
            <a:ext cx="6192837" cy="4608513"/>
            <a:chOff x="1837" y="1162"/>
            <a:chExt cx="3901" cy="2903"/>
          </a:xfrm>
        </p:grpSpPr>
        <p:pic>
          <p:nvPicPr>
            <p:cNvPr id="66569" name="Picture 9" descr="001aa04b429e0cba1e736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" y="1162"/>
              <a:ext cx="3901" cy="2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70" name="Text Box 10"/>
            <p:cNvSpPr txBox="1">
              <a:spLocks noChangeArrowheads="1"/>
            </p:cNvSpPr>
            <p:nvPr/>
          </p:nvSpPr>
          <p:spPr bwMode="auto">
            <a:xfrm>
              <a:off x="2245" y="3719"/>
              <a:ext cx="3130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李四光  </a:t>
              </a:r>
              <a:r>
                <a:rPr lang="en-US" altLang="zh-CN"/>
                <a:t>1889-1971</a:t>
              </a:r>
            </a:p>
          </p:txBody>
        </p:sp>
      </p:grpSp>
      <p:grpSp>
        <p:nvGrpSpPr>
          <p:cNvPr id="292883" name="Group 19"/>
          <p:cNvGrpSpPr>
            <a:grpSpLocks/>
          </p:cNvGrpSpPr>
          <p:nvPr/>
        </p:nvGrpSpPr>
        <p:grpSpPr bwMode="auto">
          <a:xfrm>
            <a:off x="3563938" y="1125538"/>
            <a:ext cx="3887787" cy="5472112"/>
            <a:chOff x="2245" y="709"/>
            <a:chExt cx="2449" cy="3447"/>
          </a:xfrm>
        </p:grpSpPr>
        <p:pic>
          <p:nvPicPr>
            <p:cNvPr id="66567" name="Picture 16" descr="2012021803595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" y="709"/>
              <a:ext cx="2334" cy="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68" name="Text Box 18"/>
            <p:cNvSpPr txBox="1">
              <a:spLocks noChangeArrowheads="1"/>
            </p:cNvSpPr>
            <p:nvPr/>
          </p:nvSpPr>
          <p:spPr bwMode="auto">
            <a:xfrm>
              <a:off x="2245" y="3810"/>
              <a:ext cx="2449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zh-CN" altLang="en-US"/>
                <a:t>尹赞勋 </a:t>
              </a:r>
              <a:r>
                <a:rPr kumimoji="0" lang="en-US" altLang="zh-CN"/>
                <a:t>1902-1984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2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2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2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2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鲁迅，中国地质第一人？！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340768"/>
            <a:ext cx="4562475" cy="4010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1412776"/>
            <a:ext cx="36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</a:rPr>
              <a:t>鲁迅</a:t>
            </a:r>
            <a:r>
              <a:rPr lang="zh-CN" altLang="en-US" sz="2000" dirty="0"/>
              <a:t>是二十世纪的文化巨人，他在小说、散文、杂文、木刻、现代诗、旧体诗、名著翻译、古籍校勘和现代学术等多个领域都有巨大贡献。</a:t>
            </a:r>
            <a:endParaRPr lang="en-US" altLang="zh-CN" sz="2000" dirty="0"/>
          </a:p>
          <a:p>
            <a:r>
              <a:rPr lang="zh-CN" altLang="en-US" sz="2000" dirty="0"/>
              <a:t>然而他还是中国地质学研究的</a:t>
            </a:r>
            <a:r>
              <a:rPr lang="zh-CN" altLang="en-US" sz="2000" dirty="0">
                <a:solidFill>
                  <a:schemeClr val="accent2"/>
                </a:solidFill>
              </a:rPr>
              <a:t>开拓者</a:t>
            </a:r>
            <a:r>
              <a:rPr lang="zh-CN" altLang="en-US" sz="2000" dirty="0"/>
              <a:t>，这一点却鲜为人知。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7544" y="3717032"/>
            <a:ext cx="360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1898</a:t>
            </a:r>
            <a:r>
              <a:rPr lang="zh-CN" altLang="en-US" sz="2000" dirty="0"/>
              <a:t>年</a:t>
            </a:r>
            <a:r>
              <a:rPr lang="en-US" altLang="zh-CN" sz="2000" dirty="0"/>
              <a:t>4</a:t>
            </a:r>
            <a:r>
              <a:rPr lang="zh-CN" altLang="en-US" sz="2000" dirty="0"/>
              <a:t>月，鲁迅在南京水师学堂求学报国，后转入江南陆师学堂，</a:t>
            </a:r>
            <a:r>
              <a:rPr lang="zh-CN" altLang="en-US" sz="2000" dirty="0">
                <a:solidFill>
                  <a:schemeClr val="accent2"/>
                </a:solidFill>
              </a:rPr>
              <a:t>学习地质采矿</a:t>
            </a:r>
            <a:r>
              <a:rPr lang="zh-CN" altLang="en-US" sz="2000" dirty="0"/>
              <a:t>，成为我国</a:t>
            </a:r>
            <a:r>
              <a:rPr lang="zh-CN" altLang="en-US" sz="2000" dirty="0">
                <a:solidFill>
                  <a:schemeClr val="accent2"/>
                </a:solidFill>
              </a:rPr>
              <a:t>第一批</a:t>
            </a:r>
            <a:r>
              <a:rPr lang="zh-CN" altLang="en-US" sz="2000" dirty="0"/>
              <a:t>正规系统学习地质学的人。</a:t>
            </a:r>
            <a:endParaRPr lang="en-US" altLang="zh-CN" sz="2000" dirty="0"/>
          </a:p>
          <a:p>
            <a:r>
              <a:rPr lang="en-US" altLang="zh-CN" sz="2000" dirty="0"/>
              <a:t>1903</a:t>
            </a:r>
            <a:r>
              <a:rPr lang="zh-CN" altLang="en-US" sz="2000" dirty="0"/>
              <a:t>年，鲁迅发表了中国人所写的第一篇地质论文</a:t>
            </a:r>
            <a:r>
              <a:rPr lang="en-US" altLang="zh-CN" sz="2000" dirty="0"/>
              <a:t>《</a:t>
            </a:r>
            <a:r>
              <a:rPr lang="zh-CN" altLang="en-US" sz="2000" dirty="0">
                <a:solidFill>
                  <a:schemeClr val="accent2"/>
                </a:solidFill>
              </a:rPr>
              <a:t>中国地质略论</a:t>
            </a:r>
            <a:r>
              <a:rPr lang="en-US" altLang="zh-CN" sz="2000" dirty="0"/>
              <a:t>》</a:t>
            </a:r>
            <a:r>
              <a:rPr lang="zh-CN" altLang="en-US" sz="2000" dirty="0"/>
              <a:t>，它是我国近代地质学上最早的启蒙性文献。</a:t>
            </a:r>
          </a:p>
        </p:txBody>
      </p:sp>
      <p:sp>
        <p:nvSpPr>
          <p:cNvPr id="8" name="矩形 7"/>
          <p:cNvSpPr/>
          <p:nvPr/>
        </p:nvSpPr>
        <p:spPr>
          <a:xfrm>
            <a:off x="6158556" y="5445224"/>
            <a:ext cx="9573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鲁迅</a:t>
            </a:r>
          </a:p>
        </p:txBody>
      </p:sp>
    </p:spTree>
    <p:extLst>
      <p:ext uri="{BB962C8B-B14F-4D97-AF65-F5344CB8AC3E}">
        <p14:creationId xmlns:p14="http://schemas.microsoft.com/office/powerpoint/2010/main" val="2459945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（</a:t>
            </a:r>
            <a:r>
              <a:rPr lang="en-US" altLang="zh-CN" b="1"/>
              <a:t>1</a:t>
            </a:r>
            <a:r>
              <a:rPr lang="zh-CN" altLang="en-US" b="1"/>
              <a:t>）野外地质</a:t>
            </a:r>
            <a:r>
              <a:rPr lang="zh-CN" altLang="en-US" b="1">
                <a:latin typeface="Arial" panose="020B0604020202020204" pitchFamily="34" charset="0"/>
              </a:rPr>
              <a:t>“</a:t>
            </a:r>
            <a:r>
              <a:rPr lang="zh-CN" altLang="en-US" b="1">
                <a:solidFill>
                  <a:schemeClr val="accent2"/>
                </a:solidFill>
              </a:rPr>
              <a:t>三件宝</a:t>
            </a:r>
            <a:r>
              <a:rPr lang="zh-CN" altLang="en-US" b="1">
                <a:latin typeface="Arial" panose="020B0604020202020204" pitchFamily="34" charset="0"/>
              </a:rPr>
              <a:t>”</a:t>
            </a:r>
            <a:r>
              <a:rPr lang="zh-CN" altLang="en-US" b="1"/>
              <a:t>：</a:t>
            </a:r>
            <a:r>
              <a:rPr lang="zh-CN" altLang="en-US" b="1">
                <a:solidFill>
                  <a:schemeClr val="accent2"/>
                </a:solidFill>
              </a:rPr>
              <a:t>地质锤、罗盘、放大镜</a:t>
            </a:r>
            <a:r>
              <a:rPr lang="zh-CN" altLang="en-US" b="1"/>
              <a:t>；</a:t>
            </a:r>
          </a:p>
          <a:p>
            <a:pPr eaLnBrk="1" hangingPunct="1"/>
            <a:r>
              <a:rPr lang="zh-CN" altLang="en-US" b="1"/>
              <a:t>其实还有草帽、地质包、野外记录本、铅笔、橡皮擦；</a:t>
            </a:r>
          </a:p>
          <a:p>
            <a:pPr eaLnBrk="1" hangingPunct="1"/>
            <a:r>
              <a:rPr lang="zh-CN" altLang="en-US" b="1">
                <a:latin typeface="Arial" panose="020B0604020202020204" pitchFamily="34" charset="0"/>
              </a:rPr>
              <a:t>“</a:t>
            </a:r>
            <a:r>
              <a:rPr lang="zh-CN" altLang="en-US" b="1">
                <a:solidFill>
                  <a:schemeClr val="accent2"/>
                </a:solidFill>
              </a:rPr>
              <a:t>新三件宝</a:t>
            </a:r>
            <a:r>
              <a:rPr lang="zh-CN" altLang="en-US" b="1">
                <a:latin typeface="Arial" panose="020B0604020202020204" pitchFamily="34" charset="0"/>
              </a:rPr>
              <a:t>”</a:t>
            </a:r>
            <a:r>
              <a:rPr lang="zh-CN" altLang="en-US" b="1"/>
              <a:t>：</a:t>
            </a:r>
            <a:r>
              <a:rPr lang="en-US" altLang="zh-CN" b="1">
                <a:solidFill>
                  <a:schemeClr val="accent2"/>
                </a:solidFill>
              </a:rPr>
              <a:t>GPS</a:t>
            </a:r>
            <a:r>
              <a:rPr lang="zh-CN" altLang="en-US" b="1">
                <a:solidFill>
                  <a:schemeClr val="accent2"/>
                </a:solidFill>
              </a:rPr>
              <a:t>、笔记本电脑、数码相机</a:t>
            </a:r>
            <a:r>
              <a:rPr lang="zh-CN" altLang="en-US" b="1"/>
              <a:t>；</a:t>
            </a:r>
          </a:p>
          <a:p>
            <a:pPr eaLnBrk="1" hangingPunct="1"/>
            <a:endParaRPr lang="zh-CN" altLang="en-US" b="1"/>
          </a:p>
          <a:p>
            <a:pPr eaLnBrk="1" hangingPunct="1"/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）野外地质工作，是所有一切地质工作的基础。获得第一手地质资料。</a:t>
            </a:r>
          </a:p>
          <a:p>
            <a:pPr eaLnBrk="1" hangingPunct="1"/>
            <a:r>
              <a:rPr lang="zh-CN" altLang="en-US" b="1"/>
              <a:t>   野外要做到</a:t>
            </a:r>
            <a:r>
              <a:rPr lang="zh-CN" altLang="en-US" b="1">
                <a:latin typeface="Arial" panose="020B0604020202020204" pitchFamily="34" charset="0"/>
              </a:rPr>
              <a:t>“</a:t>
            </a:r>
            <a:r>
              <a:rPr lang="zh-CN" altLang="en-US" b="1">
                <a:solidFill>
                  <a:schemeClr val="accent2"/>
                </a:solidFill>
              </a:rPr>
              <a:t>三勤</a:t>
            </a:r>
            <a:r>
              <a:rPr lang="zh-CN" altLang="en-US" b="1">
                <a:latin typeface="Arial" panose="020B0604020202020204" pitchFamily="34" charset="0"/>
              </a:rPr>
              <a:t>”</a:t>
            </a:r>
            <a:r>
              <a:rPr lang="zh-CN" altLang="en-US" b="1"/>
              <a:t>：手勤、眼勤、脑勤</a:t>
            </a:r>
          </a:p>
          <a:p>
            <a:pPr eaLnBrk="1" hangingPunct="1"/>
            <a:endParaRPr lang="zh-CN" altLang="en-US" b="1"/>
          </a:p>
        </p:txBody>
      </p:sp>
      <p:sp>
        <p:nvSpPr>
          <p:cNvPr id="67587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kumimoji="1" lang="en-US" altLang="zh-CN" b="1"/>
              <a:t>1</a:t>
            </a:r>
            <a:r>
              <a:rPr kumimoji="1" lang="zh-CN" altLang="en-US" b="1"/>
              <a:t>、野外地质调查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 descr="2013124737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352742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5" descr="1036355-433808-53635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924175"/>
            <a:ext cx="39147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6" descr="u=188212329,1445691023&amp;fm=23&amp;gp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2"/>
          <a:stretch>
            <a:fillRect/>
          </a:stretch>
        </p:blipFill>
        <p:spPr bwMode="auto">
          <a:xfrm>
            <a:off x="4932363" y="1628775"/>
            <a:ext cx="3744912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Rectangle 7"/>
          <p:cNvSpPr>
            <a:spLocks noChangeArrowheads="1"/>
          </p:cNvSpPr>
          <p:nvPr/>
        </p:nvSpPr>
        <p:spPr bwMode="auto">
          <a:xfrm>
            <a:off x="4643438" y="476250"/>
            <a:ext cx="24780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tx2"/>
                </a:solidFill>
              </a:rPr>
              <a:t>地质“三件宝”</a:t>
            </a:r>
          </a:p>
        </p:txBody>
      </p:sp>
      <p:sp>
        <p:nvSpPr>
          <p:cNvPr id="68614" name="Rectangle 8"/>
          <p:cNvSpPr>
            <a:spLocks noChangeArrowheads="1"/>
          </p:cNvSpPr>
          <p:nvPr/>
        </p:nvSpPr>
        <p:spPr bwMode="auto">
          <a:xfrm>
            <a:off x="4284663" y="5013325"/>
            <a:ext cx="40100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>
                <a:solidFill>
                  <a:schemeClr val="accent2"/>
                </a:solidFill>
              </a:rPr>
              <a:t>地质锤、罗盘、放大镜</a:t>
            </a:r>
            <a:endParaRPr kumimoji="0"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地质</a:t>
            </a:r>
            <a:r>
              <a:rPr lang="zh-CN" altLang="en-US" b="1">
                <a:latin typeface="Arial" panose="020B0604020202020204" pitchFamily="34" charset="0"/>
              </a:rPr>
              <a:t>“</a:t>
            </a:r>
            <a:r>
              <a:rPr lang="zh-CN" altLang="en-US" b="1"/>
              <a:t>新三件宝</a:t>
            </a:r>
            <a:r>
              <a:rPr lang="zh-CN" altLang="en-US" b="1">
                <a:latin typeface="Arial" panose="020B0604020202020204" pitchFamily="34" charset="0"/>
              </a:rPr>
              <a:t>”</a:t>
            </a:r>
            <a:endParaRPr lang="zh-CN" altLang="en-US" b="1"/>
          </a:p>
        </p:txBody>
      </p:sp>
      <p:pic>
        <p:nvPicPr>
          <p:cNvPr id="69635" name="Picture 6" descr="201103251442317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r="24460" b="1738"/>
          <a:stretch>
            <a:fillRect/>
          </a:stretch>
        </p:blipFill>
        <p:spPr bwMode="auto">
          <a:xfrm>
            <a:off x="6791325" y="188913"/>
            <a:ext cx="2058988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10" descr="YO292A828D18_F665EXRR%20Black%20Fr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976688"/>
            <a:ext cx="41052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12" descr="6L24Y0MM7525_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7" t="5003" r="9300" b="4893"/>
          <a:stretch>
            <a:fillRect/>
          </a:stretch>
        </p:blipFill>
        <p:spPr bwMode="auto">
          <a:xfrm>
            <a:off x="900113" y="2565400"/>
            <a:ext cx="3887787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565" name="Picture 13" descr="Dscf026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84313"/>
            <a:ext cx="6265862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9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9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SH_2011041803021722Z2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7" r="15211"/>
          <a:stretch>
            <a:fillRect/>
          </a:stretch>
        </p:blipFill>
        <p:spPr bwMode="auto">
          <a:xfrm>
            <a:off x="323850" y="2420938"/>
            <a:ext cx="2058988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 descr="u=2857269966,451503803&amp;fm=23&amp;g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8913"/>
            <a:ext cx="28575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 descr="%E5%8D%95%E8%82%A9%E5%9C%B0%E8%B4%A8%E5%8C%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549275"/>
            <a:ext cx="28956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6156325" y="3284538"/>
            <a:ext cx="26638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地质必备物品</a:t>
            </a:r>
          </a:p>
        </p:txBody>
      </p:sp>
      <p:pic>
        <p:nvPicPr>
          <p:cNvPr id="70662" name="Picture 6" descr="20140325100634-156083567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022725"/>
            <a:ext cx="3071812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7" descr="aHR0cDovL2ltZzA0LnRhb2Jhb2Nkbi5jb20vaW1nZXh0cmEvaTQvMjA0NDY3MzQ2L1QyTW5sZ1hkWGJYWFhYWFhYWF8hITIwNDQ2NzM0Ng==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644900"/>
            <a:ext cx="3078163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71683" name="Picture 3" descr="sy_448217862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350"/>
            <a:ext cx="3598862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4" descr="3419656_171426003873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60350"/>
            <a:ext cx="3598863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5" descr="20101551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13699" r="15233" b="15233"/>
          <a:stretch>
            <a:fillRect/>
          </a:stretch>
        </p:blipFill>
        <p:spPr bwMode="auto">
          <a:xfrm>
            <a:off x="2916238" y="3284538"/>
            <a:ext cx="31686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6227763" y="5589588"/>
            <a:ext cx="29162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校徽：有地质锤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u=3283772591,1857855099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36688"/>
            <a:ext cx="6478587" cy="487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、野外地质调查</a:t>
            </a:r>
          </a:p>
        </p:txBody>
      </p:sp>
      <p:pic>
        <p:nvPicPr>
          <p:cNvPr id="246788" name="Picture 4" descr="2012060414431700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425575"/>
            <a:ext cx="6478588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6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6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12875"/>
            <a:ext cx="44196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、仪器测量</a:t>
            </a:r>
          </a:p>
        </p:txBody>
      </p:sp>
      <p:pic>
        <p:nvPicPr>
          <p:cNvPr id="247812" name="Picture 4" descr="13668507241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12875"/>
            <a:ext cx="85693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13" name="Picture 5" descr="8904978_092451327107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0" r="10410" b="6496"/>
          <a:stretch>
            <a:fillRect/>
          </a:stretch>
        </p:blipFill>
        <p:spPr bwMode="auto">
          <a:xfrm>
            <a:off x="468313" y="1412875"/>
            <a:ext cx="734377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14" name="Picture 6" descr="IMG_3741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1665288"/>
            <a:ext cx="6478588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16" name="Picture 8" descr="69fb738agd971e36cfa52&amp;69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2"/>
          <a:stretch>
            <a:fillRect/>
          </a:stretch>
        </p:blipFill>
        <p:spPr bwMode="auto">
          <a:xfrm>
            <a:off x="1476375" y="1557338"/>
            <a:ext cx="6572250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7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7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20101026172159-2002509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419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3" descr="u=1457650363,409157877&amp;fm=21&amp;g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05200"/>
            <a:ext cx="4486275" cy="28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2819400" y="374650"/>
            <a:ext cx="33956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kumimoji="0" lang="zh-CN" altLang="en-US" sz="3600">
                <a:latin typeface="Verdana" panose="020B0604030504040204" pitchFamily="34" charset="0"/>
                <a:ea typeface="宋体" panose="02010600030101010101" pitchFamily="2" charset="-122"/>
              </a:rPr>
              <a:t>偏光显微镜观测</a:t>
            </a:r>
          </a:p>
        </p:txBody>
      </p:sp>
      <p:pic>
        <p:nvPicPr>
          <p:cNvPr id="74757" name="Picture 5" descr="u=3424439541,1540942345&amp;fm=21&amp;gp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95400"/>
            <a:ext cx="2952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ea typeface="黑体" panose="02010609060101010101" pitchFamily="49" charset="-122"/>
              </a:rPr>
              <a:t>一、地质学的概念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28775"/>
            <a:ext cx="8497887" cy="4537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600" b="1" dirty="0"/>
              <a:t>○</a:t>
            </a:r>
            <a:r>
              <a:rPr lang="zh-CN" altLang="en-US" sz="2600" b="1" dirty="0">
                <a:solidFill>
                  <a:schemeClr val="accent2"/>
                </a:solidFill>
              </a:rPr>
              <a:t>地质学</a:t>
            </a:r>
            <a:r>
              <a:rPr lang="zh-CN" altLang="en-US" sz="2600" b="1" dirty="0"/>
              <a:t>：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600" b="1" dirty="0"/>
              <a:t>    是研究地球的</a:t>
            </a:r>
            <a:r>
              <a:rPr lang="zh-CN" altLang="en-US" sz="2600" b="1" dirty="0">
                <a:solidFill>
                  <a:srgbClr val="00B0F0"/>
                </a:solidFill>
              </a:rPr>
              <a:t>物质组成</a:t>
            </a:r>
            <a:r>
              <a:rPr lang="zh-CN" altLang="en-US" sz="2600" b="1" dirty="0"/>
              <a:t>、</a:t>
            </a:r>
            <a:r>
              <a:rPr lang="zh-CN" altLang="en-US" sz="2600" b="1" dirty="0">
                <a:solidFill>
                  <a:srgbClr val="00B0F0"/>
                </a:solidFill>
              </a:rPr>
              <a:t>结构构造</a:t>
            </a:r>
            <a:r>
              <a:rPr lang="zh-CN" altLang="en-US" sz="2600" b="1" dirty="0"/>
              <a:t>、</a:t>
            </a:r>
            <a:r>
              <a:rPr lang="zh-CN" altLang="en-US" sz="2600" b="1" dirty="0">
                <a:solidFill>
                  <a:srgbClr val="00B0F0"/>
                </a:solidFill>
              </a:rPr>
              <a:t>地球形成与演化</a:t>
            </a:r>
            <a:r>
              <a:rPr lang="zh-CN" altLang="en-US" sz="2600" b="1" dirty="0"/>
              <a:t>历史以及地球表层各种作用、各种现象及其成因的学问。</a:t>
            </a:r>
            <a:r>
              <a:rPr lang="zh-CN" altLang="en-US" sz="2600" b="1" u="sng" dirty="0">
                <a:solidFill>
                  <a:schemeClr val="accent2"/>
                </a:solidFill>
              </a:rPr>
              <a:t>地球</a:t>
            </a:r>
            <a:r>
              <a:rPr lang="zh-CN" altLang="en-US" sz="2600" b="1" dirty="0"/>
              <a:t>是研究对象。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600" b="1" dirty="0">
                <a:solidFill>
                  <a:schemeClr val="accent2"/>
                </a:solidFill>
              </a:rPr>
              <a:t>普通</a:t>
            </a:r>
            <a:r>
              <a:rPr lang="zh-CN" altLang="en-US" sz="2600" b="1" dirty="0"/>
              <a:t>地质学，其</a:t>
            </a:r>
            <a:r>
              <a:rPr lang="zh-CN" altLang="en-US" sz="2600" b="1" dirty="0">
                <a:latin typeface="Arial" panose="020B0604020202020204" pitchFamily="34" charset="0"/>
              </a:rPr>
              <a:t>“</a:t>
            </a:r>
            <a:r>
              <a:rPr lang="zh-CN" altLang="en-US" sz="2600" b="1" dirty="0"/>
              <a:t>普通</a:t>
            </a:r>
            <a:r>
              <a:rPr lang="zh-CN" altLang="en-US" sz="2600" b="1" dirty="0">
                <a:latin typeface="Arial" panose="020B0604020202020204" pitchFamily="34" charset="0"/>
              </a:rPr>
              <a:t>”</a:t>
            </a:r>
            <a:r>
              <a:rPr lang="zh-CN" altLang="en-US" sz="2600" b="1" dirty="0"/>
              <a:t>为</a:t>
            </a:r>
            <a:r>
              <a:rPr lang="zh-CN" altLang="en-US" sz="2600" b="1" dirty="0">
                <a:solidFill>
                  <a:schemeClr val="accent2"/>
                </a:solidFill>
              </a:rPr>
              <a:t>普遍、普适通常、典型</a:t>
            </a:r>
            <a:r>
              <a:rPr lang="zh-CN" altLang="en-US" sz="2600" b="1" dirty="0"/>
              <a:t>之意。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600" b="1" dirty="0"/>
              <a:t>○</a:t>
            </a:r>
            <a:r>
              <a:rPr lang="zh-CN" altLang="en-US" sz="2600" b="1" dirty="0">
                <a:solidFill>
                  <a:schemeClr val="accent2"/>
                </a:solidFill>
              </a:rPr>
              <a:t>地质学（地球科学）的地位</a:t>
            </a:r>
            <a:r>
              <a:rPr lang="zh-CN" altLang="en-US" sz="2600" b="1" dirty="0"/>
              <a:t>：</a:t>
            </a:r>
          </a:p>
          <a:p>
            <a:pPr algn="ctr" eaLnBrk="1" hangingPunct="1">
              <a:lnSpc>
                <a:spcPct val="80000"/>
              </a:lnSpc>
            </a:pPr>
            <a:r>
              <a:rPr lang="zh-CN" altLang="en-US" sz="2600" b="1" dirty="0"/>
              <a:t>数、理、化、天、</a:t>
            </a:r>
            <a:r>
              <a:rPr lang="zh-CN" altLang="en-US" sz="2600" b="1" dirty="0">
                <a:solidFill>
                  <a:schemeClr val="accent2"/>
                </a:solidFill>
              </a:rPr>
              <a:t>地</a:t>
            </a:r>
            <a:r>
              <a:rPr lang="zh-CN" altLang="en-US" sz="2600" b="1" dirty="0"/>
              <a:t>、生</a:t>
            </a:r>
          </a:p>
          <a:p>
            <a:pPr algn="ctr" eaLnBrk="1" hangingPunct="1">
              <a:lnSpc>
                <a:spcPct val="80000"/>
              </a:lnSpc>
            </a:pPr>
            <a:r>
              <a:rPr lang="zh-CN" altLang="en-US" sz="2600" b="1" dirty="0"/>
              <a:t>（</a:t>
            </a:r>
            <a:r>
              <a:rPr lang="en-US" altLang="zh-CN" sz="2600" b="1" dirty="0"/>
              <a:t>6</a:t>
            </a:r>
            <a:r>
              <a:rPr lang="zh-CN" altLang="en-US" sz="2600" b="1" dirty="0"/>
              <a:t>大基础自然学科之一）</a:t>
            </a:r>
          </a:p>
          <a:p>
            <a:pPr algn="ctr" eaLnBrk="1" hangingPunct="1">
              <a:lnSpc>
                <a:spcPct val="80000"/>
              </a:lnSpc>
            </a:pPr>
            <a:r>
              <a:rPr lang="zh-CN" altLang="en-US" sz="2600" b="1" dirty="0">
                <a:solidFill>
                  <a:schemeClr val="accent2"/>
                </a:solidFill>
              </a:rPr>
              <a:t>地质学</a:t>
            </a:r>
            <a:r>
              <a:rPr lang="zh-CN" altLang="en-US" sz="2600" b="1" dirty="0"/>
              <a:t>是地球科学的主要组成部分。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600" b="1" dirty="0"/>
              <a:t>○</a:t>
            </a:r>
            <a:r>
              <a:rPr lang="zh-CN" altLang="en-US" sz="2600" b="1" dirty="0">
                <a:solidFill>
                  <a:schemeClr val="accent2"/>
                </a:solidFill>
              </a:rPr>
              <a:t>地质学与人类</a:t>
            </a:r>
            <a:r>
              <a:rPr lang="zh-CN" altLang="en-US" sz="2600" b="1" dirty="0"/>
              <a:t>：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600" b="1" dirty="0"/>
              <a:t>     </a:t>
            </a:r>
            <a:r>
              <a:rPr lang="zh-CN" altLang="en-US" sz="2600" b="1" dirty="0">
                <a:solidFill>
                  <a:schemeClr val="accent2"/>
                </a:solidFill>
              </a:rPr>
              <a:t>衣、食、住、行</a:t>
            </a:r>
            <a:r>
              <a:rPr lang="zh-CN" altLang="en-US" sz="2600" b="1" dirty="0"/>
              <a:t>，一切人类活动都离不开地球以及地球的资源，这些又与地质学密切相关。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9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9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9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9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701" name="Picture 5" descr="1406170842480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070225"/>
            <a:ext cx="489585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703" name="Picture 7" descr="201428_1217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4813"/>
            <a:ext cx="40322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705" name="Picture 9" descr="u=3424439541,1540942345&amp;fm=21&amp;gp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3644900"/>
            <a:ext cx="3033713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13" descr="20146201624612245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t="19934" r="10721" b="11340"/>
          <a:stretch>
            <a:fillRect/>
          </a:stretch>
        </p:blipFill>
        <p:spPr bwMode="auto">
          <a:xfrm>
            <a:off x="5148263" y="0"/>
            <a:ext cx="3779837" cy="306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5710" name="AutoShape 14"/>
          <p:cNvSpPr>
            <a:spLocks noChangeArrowheads="1"/>
          </p:cNvSpPr>
          <p:nvPr/>
        </p:nvSpPr>
        <p:spPr bwMode="auto">
          <a:xfrm>
            <a:off x="4356100" y="1484313"/>
            <a:ext cx="720725" cy="504825"/>
          </a:xfrm>
          <a:prstGeom prst="leftArrow">
            <a:avLst>
              <a:gd name="adj1" fmla="val 50000"/>
              <a:gd name="adj2" fmla="val 35692"/>
            </a:avLst>
          </a:prstGeom>
          <a:solidFill>
            <a:schemeClr val="accent2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285711" name="AutoShape 15"/>
          <p:cNvSpPr>
            <a:spLocks noChangeArrowheads="1"/>
          </p:cNvSpPr>
          <p:nvPr/>
        </p:nvSpPr>
        <p:spPr bwMode="auto">
          <a:xfrm rot="-5400000">
            <a:off x="1008063" y="2744788"/>
            <a:ext cx="720725" cy="504825"/>
          </a:xfrm>
          <a:prstGeom prst="leftArrow">
            <a:avLst>
              <a:gd name="adj1" fmla="val 50000"/>
              <a:gd name="adj2" fmla="val 35692"/>
            </a:avLst>
          </a:prstGeom>
          <a:solidFill>
            <a:schemeClr val="accent2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285712" name="AutoShape 16"/>
          <p:cNvSpPr>
            <a:spLocks noChangeArrowheads="1"/>
          </p:cNvSpPr>
          <p:nvPr/>
        </p:nvSpPr>
        <p:spPr bwMode="auto">
          <a:xfrm rot="10604390">
            <a:off x="2987675" y="4221163"/>
            <a:ext cx="720725" cy="504825"/>
          </a:xfrm>
          <a:prstGeom prst="leftArrow">
            <a:avLst>
              <a:gd name="adj1" fmla="val 50000"/>
              <a:gd name="adj2" fmla="val 35692"/>
            </a:avLst>
          </a:prstGeom>
          <a:solidFill>
            <a:schemeClr val="accent2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pic>
        <p:nvPicPr>
          <p:cNvPr id="285713" name="Picture 17" descr="001WkFBgzy6L8aMvq7w82&amp;69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2"/>
          <a:stretch>
            <a:fillRect/>
          </a:stretch>
        </p:blipFill>
        <p:spPr bwMode="auto">
          <a:xfrm>
            <a:off x="611188" y="1052513"/>
            <a:ext cx="7559675" cy="5330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5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5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5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5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5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5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5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5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5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5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4213" y="404813"/>
            <a:ext cx="7848600" cy="1143000"/>
          </a:xfrm>
          <a:noFill/>
        </p:spPr>
        <p:txBody>
          <a:bodyPr/>
          <a:lstStyle/>
          <a:p>
            <a:pPr eaLnBrk="1" hangingPunct="1"/>
            <a:r>
              <a:rPr lang="en-US" altLang="zh-CN" b="1"/>
              <a:t>JXA-8100</a:t>
            </a:r>
            <a:r>
              <a:rPr lang="en-US" altLang="zh-CN" b="1">
                <a:latin typeface="Arial" panose="020B0604020202020204" pitchFamily="34" charset="0"/>
              </a:rPr>
              <a:t> </a:t>
            </a:r>
            <a:r>
              <a:rPr lang="zh-CN" altLang="en-US" sz="4000" b="1">
                <a:solidFill>
                  <a:srgbClr val="A50021"/>
                </a:solidFill>
              </a:rPr>
              <a:t>电子探针（</a:t>
            </a:r>
            <a:r>
              <a:rPr lang="en-US" altLang="zh-CN" sz="4000" b="1">
                <a:solidFill>
                  <a:srgbClr val="A50021"/>
                </a:solidFill>
              </a:rPr>
              <a:t>EPMA)</a:t>
            </a:r>
            <a:r>
              <a:rPr lang="en-US" altLang="zh-CN" sz="4000"/>
              <a:t/>
            </a:r>
            <a:br>
              <a:rPr lang="en-US" altLang="zh-CN" sz="4000"/>
            </a:br>
            <a:endParaRPr lang="en-US" altLang="zh-CN" sz="4000"/>
          </a:p>
        </p:txBody>
      </p:sp>
      <p:pic>
        <p:nvPicPr>
          <p:cNvPr id="76803" name="Picture 3" descr="01电子探针显微分析系统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7848600" cy="523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819400" y="0"/>
            <a:ext cx="4114800" cy="1066800"/>
          </a:xfrm>
          <a:noFill/>
        </p:spPr>
        <p:txBody>
          <a:bodyPr/>
          <a:lstStyle/>
          <a:p>
            <a:pPr eaLnBrk="1" hangingPunct="1"/>
            <a:r>
              <a:rPr lang="en-US" altLang="zh-CN" b="1">
                <a:solidFill>
                  <a:srgbClr val="A50021"/>
                </a:solidFill>
              </a:rPr>
              <a:t>X</a:t>
            </a:r>
            <a:r>
              <a:rPr lang="zh-CN" altLang="en-US" b="1">
                <a:solidFill>
                  <a:srgbClr val="A50021"/>
                </a:solidFill>
              </a:rPr>
              <a:t>射线衍射仪</a:t>
            </a:r>
            <a:endParaRPr lang="zh-CN" altLang="en-US"/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0" y="3429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0" y="3429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0" y="3429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0" y="3429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pic>
        <p:nvPicPr>
          <p:cNvPr id="77831" name="Picture 7" descr="20x-射线衍射仪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1438"/>
            <a:ext cx="7416800" cy="494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95288" y="1412875"/>
            <a:ext cx="8424862" cy="34512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1" lang="zh-CN" altLang="en-US" sz="3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理论</a:t>
            </a:r>
            <a:r>
              <a:rPr kumimoji="1" lang="zh-CN" altLang="en-US" sz="3400" b="1">
                <a:latin typeface="楷体_GB2312" pitchFamily="49" charset="-122"/>
                <a:ea typeface="楷体_GB2312" pitchFamily="49" charset="-122"/>
              </a:rPr>
              <a:t>指导</a:t>
            </a:r>
            <a:r>
              <a:rPr kumimoji="1" lang="zh-CN" altLang="en-US" sz="3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实践</a:t>
            </a:r>
            <a:r>
              <a:rPr kumimoji="1" lang="zh-CN" altLang="en-US" sz="3400" b="1">
                <a:latin typeface="楷体_GB2312" pitchFamily="49" charset="-122"/>
                <a:ea typeface="楷体_GB2312" pitchFamily="49" charset="-122"/>
              </a:rPr>
              <a:t>，需要用</a:t>
            </a:r>
            <a:r>
              <a:rPr kumimoji="1" lang="zh-CN" altLang="en-US" sz="3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地质理论</a:t>
            </a:r>
            <a:r>
              <a:rPr kumimoji="1" lang="zh-CN" altLang="en-US" sz="3400" b="1">
                <a:latin typeface="楷体_GB2312" pitchFamily="49" charset="-122"/>
                <a:ea typeface="楷体_GB2312" pitchFamily="49" charset="-122"/>
              </a:rPr>
              <a:t>武装头脑</a:t>
            </a:r>
          </a:p>
          <a:p>
            <a:pPr eaLnBrk="1" hangingPunct="1">
              <a:lnSpc>
                <a:spcPct val="90000"/>
              </a:lnSpc>
            </a:pPr>
            <a:r>
              <a:rPr kumimoji="1" lang="zh-CN" altLang="en-US" sz="3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3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3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）将今论古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/>
              <a:t>     </a:t>
            </a:r>
            <a:r>
              <a:rPr lang="zh-CN" altLang="en-US" sz="2800" b="1"/>
              <a:t>在地质学研究的过程中，通过各种地质事件遗留下来的地质现象与结果，利用现今地质作用的规律，反推古代地质事件发生的条件、过程及特点，这就是</a:t>
            </a:r>
            <a:r>
              <a:rPr lang="zh-CN" altLang="en-US" sz="2800" b="1">
                <a:latin typeface="Arial" panose="020B0604020202020204" pitchFamily="34" charset="0"/>
              </a:rPr>
              <a:t>“</a:t>
            </a:r>
            <a:r>
              <a:rPr lang="zh-CN" altLang="en-US" sz="2800" b="1">
                <a:solidFill>
                  <a:schemeClr val="accent2"/>
                </a:solidFill>
              </a:rPr>
              <a:t>历史比较法</a:t>
            </a:r>
            <a:r>
              <a:rPr lang="zh-CN" altLang="en-US" sz="2800" b="1">
                <a:latin typeface="Arial" panose="020B0604020202020204" pitchFamily="34" charset="0"/>
              </a:rPr>
              <a:t>”</a:t>
            </a:r>
            <a:r>
              <a:rPr lang="zh-CN" altLang="en-US" sz="2800" b="1"/>
              <a:t>，或称</a:t>
            </a:r>
            <a:r>
              <a:rPr lang="zh-CN" altLang="en-US" sz="2800" b="1">
                <a:solidFill>
                  <a:schemeClr val="accent2"/>
                </a:solidFill>
              </a:rPr>
              <a:t>将今论古</a:t>
            </a:r>
            <a:r>
              <a:rPr lang="zh-CN" altLang="en-US" sz="2800" b="1"/>
              <a:t>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i="1"/>
              <a:t>矿大校园的山上，岩石中有珊瑚化石；现代珊瑚是生存在浅海中</a:t>
            </a:r>
            <a:r>
              <a:rPr lang="en-US" altLang="zh-CN" sz="2800" b="1" i="1">
                <a:sym typeface="Wingdings" panose="05000000000000000000" pitchFamily="2" charset="2"/>
              </a:rPr>
              <a:t></a:t>
            </a:r>
            <a:r>
              <a:rPr lang="zh-CN" altLang="en-US" sz="2800" b="1" i="1">
                <a:sym typeface="Wingdings" panose="05000000000000000000" pitchFamily="2" charset="2"/>
              </a:rPr>
              <a:t>矿大所在地，曾经是海洋；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i="1">
                <a:sym typeface="Wingdings" panose="05000000000000000000" pitchFamily="2" charset="2"/>
              </a:rPr>
              <a:t> 山西产大量的煤炭</a:t>
            </a:r>
            <a:r>
              <a:rPr lang="en-US" altLang="zh-CN" sz="2800" b="1" i="1">
                <a:sym typeface="Wingdings" panose="05000000000000000000" pitchFamily="2" charset="2"/>
              </a:rPr>
              <a:t></a:t>
            </a:r>
            <a:r>
              <a:rPr lang="zh-CN" altLang="en-US" sz="2800" b="1" i="1">
                <a:sym typeface="Wingdings" panose="05000000000000000000" pitchFamily="2" charset="2"/>
              </a:rPr>
              <a:t>当时气候温暖潮湿，高等植物繁盛。</a:t>
            </a:r>
            <a:endParaRPr kumimoji="1" lang="zh-CN" altLang="en-US" sz="2800" b="1" i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900113" y="333375"/>
            <a:ext cx="72009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4400"/>
              <a:t>3</a:t>
            </a:r>
            <a:r>
              <a:rPr lang="zh-CN" altLang="en-US" sz="4400"/>
              <a:t>、理论分析</a:t>
            </a:r>
          </a:p>
        </p:txBody>
      </p:sp>
      <p:graphicFrame>
        <p:nvGraphicFramePr>
          <p:cNvPr id="404482" name="Object 2"/>
          <p:cNvGraphicFramePr>
            <a:graphicFrameLocks noChangeAspect="1"/>
          </p:cNvGraphicFramePr>
          <p:nvPr/>
        </p:nvGraphicFramePr>
        <p:xfrm>
          <a:off x="1908175" y="2216150"/>
          <a:ext cx="5903913" cy="330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4" name="Clip" r:id="rId3" imgW="5699701" imgH="3177672" progId="MS_ClipArt_Gallery.5">
                  <p:embed/>
                </p:oleObj>
              </mc:Choice>
              <mc:Fallback>
                <p:oleObj name="Clip" r:id="rId3" imgW="5699701" imgH="3177672" progId="MS_ClipArt_Gallery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216150"/>
                        <a:ext cx="5903913" cy="330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7" name="Text Box 5"/>
          <p:cNvSpPr txBox="1">
            <a:spLocks noChangeArrowheads="1"/>
          </p:cNvSpPr>
          <p:nvPr/>
        </p:nvSpPr>
        <p:spPr bwMode="auto">
          <a:xfrm>
            <a:off x="1619250" y="5876925"/>
            <a:ext cx="51133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</a:rPr>
              <a:t>现在是认识过去的钥匙！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8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88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8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8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4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4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chemeClr val="accent2"/>
                </a:solidFill>
              </a:rPr>
              <a:t>（</a:t>
            </a:r>
            <a:r>
              <a:rPr lang="en-US" altLang="zh-CN" sz="3200" b="1">
                <a:solidFill>
                  <a:schemeClr val="accent2"/>
                </a:solidFill>
              </a:rPr>
              <a:t>2</a:t>
            </a:r>
            <a:r>
              <a:rPr lang="zh-CN" altLang="en-US" sz="3200" b="1">
                <a:solidFill>
                  <a:schemeClr val="accent2"/>
                </a:solidFill>
              </a:rPr>
              <a:t>）以古论今，论未来</a:t>
            </a:r>
            <a:r>
              <a:rPr lang="zh-CN" altLang="en-US" b="1"/>
              <a:t>  </a:t>
            </a:r>
          </a:p>
          <a:p>
            <a:pPr eaLnBrk="1" hangingPunct="1"/>
            <a:r>
              <a:rPr lang="zh-CN" altLang="en-US" b="1"/>
              <a:t>（类似于读史明志）</a:t>
            </a:r>
          </a:p>
          <a:p>
            <a:pPr eaLnBrk="1" hangingPunct="1"/>
            <a:r>
              <a:rPr lang="zh-CN" altLang="en-US" b="1"/>
              <a:t>    以古代地质事件发生的规律，帮助我们更好了解现在，并推断未来地球演化的趋势。</a:t>
            </a:r>
          </a:p>
          <a:p>
            <a:pPr eaLnBrk="1" hangingPunct="1"/>
            <a:endParaRPr lang="zh-CN" altLang="en-US" b="1"/>
          </a:p>
          <a:p>
            <a:pPr eaLnBrk="1" hangingPunct="1"/>
            <a:r>
              <a:rPr lang="zh-CN" altLang="en-US" b="1"/>
              <a:t>全球是变暖还是变冷？有争议</a:t>
            </a:r>
          </a:p>
          <a:p>
            <a:pPr eaLnBrk="1" hangingPunct="1"/>
            <a:r>
              <a:rPr lang="zh-CN" altLang="en-US" b="1"/>
              <a:t>地震预测？</a:t>
            </a:r>
          </a:p>
          <a:p>
            <a:pPr eaLnBrk="1" hangingPunct="1"/>
            <a:r>
              <a:rPr lang="zh-CN" altLang="en-US" b="1"/>
              <a:t>矿产资源开采预测？</a:t>
            </a:r>
          </a:p>
          <a:p>
            <a:pPr eaLnBrk="1" hangingPunct="1"/>
            <a:endParaRPr lang="zh-CN" altLang="en-US" b="1"/>
          </a:p>
          <a:p>
            <a:pPr eaLnBrk="1" hangingPunct="1"/>
            <a:endParaRPr lang="zh-CN" altLang="en-US" b="1"/>
          </a:p>
        </p:txBody>
      </p:sp>
      <p:sp>
        <p:nvSpPr>
          <p:cNvPr id="79875" name="Text Box 4"/>
          <p:cNvSpPr txBox="1">
            <a:spLocks noChangeArrowheads="1"/>
          </p:cNvSpPr>
          <p:nvPr/>
        </p:nvSpPr>
        <p:spPr bwMode="auto">
          <a:xfrm>
            <a:off x="900113" y="333375"/>
            <a:ext cx="72009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4400"/>
              <a:t>3</a:t>
            </a:r>
            <a:r>
              <a:rPr lang="zh-CN" altLang="en-US" sz="4400"/>
              <a:t>、理论分析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80899" name="Picture 3" descr="12182453_11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8713787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884" name="Picture 4" descr="201212183426634627316664507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79613"/>
            <a:ext cx="87852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885" name="AutoShape 5"/>
          <p:cNvSpPr>
            <a:spLocks noChangeArrowheads="1"/>
          </p:cNvSpPr>
          <p:nvPr/>
        </p:nvSpPr>
        <p:spPr bwMode="auto">
          <a:xfrm rot="-1255009">
            <a:off x="1547813" y="1268413"/>
            <a:ext cx="5184775" cy="647700"/>
          </a:xfrm>
          <a:prstGeom prst="rightArrow">
            <a:avLst>
              <a:gd name="adj1" fmla="val 50000"/>
              <a:gd name="adj2" fmla="val 200123"/>
            </a:avLst>
          </a:prstGeom>
          <a:solidFill>
            <a:schemeClr val="accent2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250886" name="Text Box 6"/>
          <p:cNvSpPr txBox="1">
            <a:spLocks noChangeArrowheads="1"/>
          </p:cNvSpPr>
          <p:nvPr/>
        </p:nvSpPr>
        <p:spPr bwMode="auto">
          <a:xfrm>
            <a:off x="2627313" y="5013325"/>
            <a:ext cx="5184775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表明：气温一直增高？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/>
              <a:t>未来温度一直越来越高？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500" fill="hold"/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6" grpId="0"/>
      <p:bldP spid="250886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81923" name="Picture 3" descr="2000c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8640762" cy="307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1908" name="Group 4"/>
          <p:cNvGrpSpPr>
            <a:grpSpLocks/>
          </p:cNvGrpSpPr>
          <p:nvPr/>
        </p:nvGrpSpPr>
        <p:grpSpPr bwMode="auto">
          <a:xfrm>
            <a:off x="1116013" y="44450"/>
            <a:ext cx="7632700" cy="6480175"/>
            <a:chOff x="612" y="164"/>
            <a:chExt cx="4808" cy="4082"/>
          </a:xfrm>
        </p:grpSpPr>
        <p:sp>
          <p:nvSpPr>
            <p:cNvPr id="81931" name="Text Box 5"/>
            <p:cNvSpPr txBox="1">
              <a:spLocks noChangeArrowheads="1"/>
            </p:cNvSpPr>
            <p:nvPr/>
          </p:nvSpPr>
          <p:spPr bwMode="auto">
            <a:xfrm>
              <a:off x="612" y="3612"/>
              <a:ext cx="480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/>
                <a:t>兰州大学张平中教授，通过对一根石笋的分析，重建了</a:t>
              </a:r>
              <a:r>
                <a:rPr lang="en-US" altLang="zh-CN" sz="2000"/>
                <a:t>1810</a:t>
              </a:r>
              <a:r>
                <a:rPr lang="zh-CN" altLang="en-US" sz="2000"/>
                <a:t>年来亚洲季风的变化历史，并且发现季风的减弱和王朝的衰亡有着对应关系。 相关成果，发表在顶级刊物</a:t>
              </a:r>
              <a:r>
                <a:rPr lang="en-US" altLang="zh-CN" sz="2000"/>
                <a:t>《science》</a:t>
              </a:r>
              <a:r>
                <a:rPr lang="zh-CN" altLang="en-US" sz="2000"/>
                <a:t>杂志。</a:t>
              </a:r>
            </a:p>
          </p:txBody>
        </p:sp>
        <p:pic>
          <p:nvPicPr>
            <p:cNvPr id="81932" name="Picture 6" descr="20101129172918-21357237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164"/>
              <a:ext cx="4173" cy="2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1914" name="Picture 10" descr="201292715102899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350"/>
            <a:ext cx="8964612" cy="551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15" name="Picture 11" descr="7622342370324830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836613"/>
            <a:ext cx="8964612" cy="4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21" name="Picture 17" descr="44becdc224ae968a2ba6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924175"/>
            <a:ext cx="8964612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1925" name="Group 21"/>
          <p:cNvGrpSpPr>
            <a:grpSpLocks/>
          </p:cNvGrpSpPr>
          <p:nvPr/>
        </p:nvGrpSpPr>
        <p:grpSpPr bwMode="auto">
          <a:xfrm>
            <a:off x="179388" y="620713"/>
            <a:ext cx="8964612" cy="5943600"/>
            <a:chOff x="113" y="391"/>
            <a:chExt cx="5647" cy="3744"/>
          </a:xfrm>
        </p:grpSpPr>
        <p:pic>
          <p:nvPicPr>
            <p:cNvPr id="81929" name="Picture 19" descr="u=3739597678,886646329&amp;fm=206&amp;gp=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391"/>
              <a:ext cx="5647" cy="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30" name="Text Box 20"/>
            <p:cNvSpPr txBox="1">
              <a:spLocks noChangeArrowheads="1"/>
            </p:cNvSpPr>
            <p:nvPr/>
          </p:nvSpPr>
          <p:spPr bwMode="auto">
            <a:xfrm>
              <a:off x="1837" y="3719"/>
              <a:ext cx="2631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钟乳石，记录了古气候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1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1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1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1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1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1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5" y="439738"/>
            <a:ext cx="4552950" cy="612775"/>
          </a:xfrm>
        </p:spPr>
        <p:txBody>
          <a:bodyPr anchor="ctr"/>
          <a:lstStyle/>
          <a:p>
            <a:pPr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绪  论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24075" y="1662113"/>
            <a:ext cx="5616575" cy="3711575"/>
          </a:xfrm>
        </p:spPr>
        <p:txBody>
          <a:bodyPr/>
          <a:lstStyle/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一、地质学的概念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二、地质学的研究对象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三、地质学的任务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四、地质学的研究内容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五、地质作用及其研究方法</a:t>
            </a:r>
          </a:p>
          <a:p>
            <a:pPr marL="609600" indent="-609600" eaLnBrk="1" hangingPunct="1">
              <a:lnSpc>
                <a:spcPct val="110000"/>
              </a:lnSpc>
              <a:buClr>
                <a:srgbClr val="009900"/>
              </a:buClr>
            </a:pPr>
            <a:r>
              <a:rPr lang="zh-CN" altLang="en-US" b="1">
                <a:ea typeface="黑体" panose="02010609060101010101" pitchFamily="49" charset="-122"/>
              </a:rPr>
              <a:t>六、我国地学研究的优势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900113" y="4652963"/>
            <a:ext cx="7345362" cy="647700"/>
          </a:xfrm>
          <a:prstGeom prst="rect">
            <a:avLst/>
          </a:prstGeom>
          <a:solidFill>
            <a:srgbClr val="FF00FF">
              <a:alpha val="2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ea typeface="黑体" panose="02010609060101010101" pitchFamily="49" charset="-122"/>
              </a:rPr>
              <a:t>六、我国地学研究的优势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</a:t>
            </a:r>
            <a:r>
              <a:rPr lang="zh-CN" altLang="en-US" b="1"/>
              <a:t>、青藏高原</a:t>
            </a:r>
          </a:p>
          <a:p>
            <a:pPr eaLnBrk="1" hangingPunct="1"/>
            <a:r>
              <a:rPr lang="en-US" altLang="zh-CN" b="1"/>
              <a:t>2</a:t>
            </a:r>
            <a:r>
              <a:rPr lang="zh-CN" altLang="en-US" b="1"/>
              <a:t>、西北黄土高原</a:t>
            </a:r>
          </a:p>
          <a:p>
            <a:pPr eaLnBrk="1" hangingPunct="1"/>
            <a:r>
              <a:rPr lang="en-US" altLang="zh-CN" b="1"/>
              <a:t>3</a:t>
            </a:r>
            <a:r>
              <a:rPr lang="zh-CN" altLang="en-US" b="1"/>
              <a:t>、大别</a:t>
            </a:r>
            <a:r>
              <a:rPr lang="en-US" altLang="zh-CN" b="1"/>
              <a:t>-</a:t>
            </a:r>
            <a:r>
              <a:rPr lang="zh-CN" altLang="en-US" b="1"/>
              <a:t>秦岭高压</a:t>
            </a:r>
            <a:r>
              <a:rPr lang="en-US" altLang="zh-CN" b="1"/>
              <a:t>-</a:t>
            </a:r>
            <a:r>
              <a:rPr lang="zh-CN" altLang="en-US" b="1"/>
              <a:t>超高压变质带</a:t>
            </a:r>
          </a:p>
          <a:p>
            <a:pPr eaLnBrk="1" hangingPunct="1"/>
            <a:r>
              <a:rPr lang="en-US" altLang="zh-CN" b="1"/>
              <a:t>4</a:t>
            </a:r>
            <a:r>
              <a:rPr lang="zh-CN" altLang="en-US" b="1"/>
              <a:t>、云南澄江动物群</a:t>
            </a:r>
          </a:p>
          <a:p>
            <a:pPr eaLnBrk="1" hangingPunct="1"/>
            <a:r>
              <a:rPr lang="en-US" altLang="zh-CN" b="1"/>
              <a:t>5</a:t>
            </a:r>
            <a:r>
              <a:rPr lang="zh-CN" altLang="en-US" b="1"/>
              <a:t>、辽西热河动物群</a:t>
            </a:r>
          </a:p>
          <a:p>
            <a:pPr eaLnBrk="1" hangingPunct="1"/>
            <a:r>
              <a:rPr lang="en-US" altLang="zh-CN" b="1"/>
              <a:t>6</a:t>
            </a:r>
            <a:r>
              <a:rPr lang="zh-CN" altLang="en-US" b="1"/>
              <a:t>、</a:t>
            </a:r>
            <a:r>
              <a:rPr lang="zh-CN" altLang="en-US" b="1">
                <a:solidFill>
                  <a:schemeClr val="accent2"/>
                </a:solidFill>
              </a:rPr>
              <a:t>陆相生油盆地</a:t>
            </a:r>
          </a:p>
          <a:p>
            <a:pPr eaLnBrk="1" hangingPunct="1"/>
            <a:r>
              <a:rPr lang="en-US" altLang="zh-CN" b="1"/>
              <a:t>7</a:t>
            </a:r>
            <a:r>
              <a:rPr lang="zh-CN" altLang="en-US" b="1"/>
              <a:t>、滇黔桂喀斯特地貌</a:t>
            </a:r>
          </a:p>
          <a:p>
            <a:pPr eaLnBrk="1" hangingPunct="1"/>
            <a:r>
              <a:rPr lang="en-US" altLang="zh-CN" b="1"/>
              <a:t>8</a:t>
            </a:r>
            <a:r>
              <a:rPr lang="zh-CN" altLang="en-US" b="1"/>
              <a:t>、华南花岗岩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260350"/>
            <a:ext cx="8001000" cy="747713"/>
          </a:xfrm>
        </p:spPr>
        <p:txBody>
          <a:bodyPr/>
          <a:lstStyle/>
          <a:p>
            <a:pPr algn="l" eaLnBrk="1" hangingPunct="1"/>
            <a:r>
              <a:rPr lang="zh-CN" altLang="en-US" b="1" dirty="0">
                <a:solidFill>
                  <a:schemeClr val="accent2"/>
                </a:solidFill>
              </a:rPr>
              <a:t>地质学与人类：</a:t>
            </a:r>
            <a:r>
              <a:rPr lang="zh-CN" altLang="en-US" sz="2400" b="1" dirty="0"/>
              <a:t>中国</a:t>
            </a:r>
            <a:r>
              <a:rPr lang="zh-CN" altLang="en-US" sz="2400" b="1" dirty="0">
                <a:solidFill>
                  <a:srgbClr val="00B0F0"/>
                </a:solidFill>
              </a:rPr>
              <a:t>年度</a:t>
            </a:r>
            <a:r>
              <a:rPr lang="zh-CN" altLang="en-US" sz="2400" b="1" dirty="0"/>
              <a:t>人均矿产资源消费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2565400"/>
            <a:ext cx="8001000" cy="2808288"/>
          </a:xfrm>
        </p:spPr>
        <p:txBody>
          <a:bodyPr/>
          <a:lstStyle/>
          <a:p>
            <a:pPr eaLnBrk="1" hangingPunct="1"/>
            <a:r>
              <a:rPr lang="zh-CN" altLang="en-US"/>
              <a:t>约</a:t>
            </a:r>
            <a:r>
              <a:rPr lang="en-US" altLang="zh-CN"/>
              <a:t>2500kg</a:t>
            </a:r>
            <a:r>
              <a:rPr lang="zh-CN" altLang="en-US"/>
              <a:t>煤；</a:t>
            </a:r>
          </a:p>
          <a:p>
            <a:pPr eaLnBrk="1" hangingPunct="1"/>
            <a:r>
              <a:rPr lang="zh-CN" altLang="en-US"/>
              <a:t>约</a:t>
            </a:r>
            <a:r>
              <a:rPr lang="en-US" altLang="zh-CN"/>
              <a:t>500kg</a:t>
            </a:r>
            <a:r>
              <a:rPr lang="zh-CN" altLang="en-US"/>
              <a:t>铁矿；</a:t>
            </a:r>
          </a:p>
          <a:p>
            <a:pPr eaLnBrk="1" hangingPunct="1"/>
            <a:r>
              <a:rPr lang="zh-CN" altLang="en-US"/>
              <a:t>约</a:t>
            </a:r>
            <a:r>
              <a:rPr lang="en-US" altLang="zh-CN"/>
              <a:t>1000kg</a:t>
            </a:r>
            <a:r>
              <a:rPr lang="zh-CN" altLang="en-US"/>
              <a:t>石油；</a:t>
            </a:r>
          </a:p>
          <a:p>
            <a:pPr eaLnBrk="1" hangingPunct="1"/>
            <a:r>
              <a:rPr lang="zh-CN" altLang="en-US"/>
              <a:t>约</a:t>
            </a:r>
            <a:r>
              <a:rPr lang="en-US" altLang="zh-CN"/>
              <a:t>80m</a:t>
            </a:r>
            <a:r>
              <a:rPr lang="en-US" altLang="zh-CN" baseline="30000"/>
              <a:t>3</a:t>
            </a:r>
            <a:r>
              <a:rPr lang="zh-CN" altLang="en-US"/>
              <a:t>天然气；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.</a:t>
            </a:r>
            <a:endParaRPr lang="zh-CN" altLang="en-US"/>
          </a:p>
        </p:txBody>
      </p:sp>
      <p:pic>
        <p:nvPicPr>
          <p:cNvPr id="14340" name="Picture 5" descr="240491-13032PAJ3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4" t="11354" r="9933" b="10201"/>
          <a:stretch>
            <a:fillRect/>
          </a:stretch>
        </p:blipFill>
        <p:spPr bwMode="auto">
          <a:xfrm>
            <a:off x="5292725" y="1196975"/>
            <a:ext cx="3673475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611188" y="5446713"/>
            <a:ext cx="5329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b="0"/>
              <a:t>这些，都是矿产资源，与地球、地质学密切相关。</a:t>
            </a:r>
            <a:endParaRPr kumimoji="0" lang="en-US" altLang="zh-CN" b="0"/>
          </a:p>
        </p:txBody>
      </p:sp>
      <p:pic>
        <p:nvPicPr>
          <p:cNvPr id="14342" name="Picture 8" descr="20110117657133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500438"/>
            <a:ext cx="26162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10" descr="398b98c10d9cee2f50cd638419_5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7"/>
          <a:stretch>
            <a:fillRect/>
          </a:stretch>
        </p:blipFill>
        <p:spPr bwMode="auto">
          <a:xfrm>
            <a:off x="6156325" y="3933825"/>
            <a:ext cx="281146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2" descr="2265704_111826042761_2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484313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4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4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4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4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9" grpId="0" build="p"/>
      <p:bldP spid="2345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4000" b="1">
                <a:solidFill>
                  <a:schemeClr val="accent2"/>
                </a:solidFill>
              </a:rPr>
              <a:t>地质学与人类：    </a:t>
            </a:r>
            <a:r>
              <a:rPr kumimoji="1" lang="zh-CN" altLang="en-US" sz="4000" b="1">
                <a:solidFill>
                  <a:schemeClr val="accent2"/>
                </a:solidFill>
              </a:rPr>
              <a:t>衣</a:t>
            </a:r>
          </a:p>
        </p:txBody>
      </p:sp>
      <p:pic>
        <p:nvPicPr>
          <p:cNvPr id="15363" name="Picture 4" descr="964735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3" b="9557"/>
          <a:stretch>
            <a:fillRect/>
          </a:stretch>
        </p:blipFill>
        <p:spPr bwMode="auto">
          <a:xfrm>
            <a:off x="250825" y="1412875"/>
            <a:ext cx="525621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5" name="Rectangle 5"/>
          <p:cNvSpPr>
            <a:spLocks noChangeArrowheads="1"/>
          </p:cNvSpPr>
          <p:nvPr/>
        </p:nvSpPr>
        <p:spPr bwMode="auto">
          <a:xfrm>
            <a:off x="1691680" y="5975350"/>
            <a:ext cx="721864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290</a:t>
            </a:r>
            <a:r>
              <a:rPr lang="zh-CN" altLang="en-US" dirty="0"/>
              <a:t>千克石油，化纤材料衣帽鞋（</a:t>
            </a:r>
            <a:r>
              <a:rPr lang="en-US" altLang="zh-CN" dirty="0"/>
              <a:t>1</a:t>
            </a:r>
            <a:r>
              <a:rPr lang="zh-CN" altLang="en-US" dirty="0"/>
              <a:t>辈子）</a:t>
            </a:r>
          </a:p>
        </p:txBody>
      </p:sp>
      <p:pic>
        <p:nvPicPr>
          <p:cNvPr id="15365" name="Picture 7" descr="20091123926894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7"/>
          <a:stretch>
            <a:fillRect/>
          </a:stretch>
        </p:blipFill>
        <p:spPr bwMode="auto">
          <a:xfrm>
            <a:off x="5580063" y="3500438"/>
            <a:ext cx="3508375" cy="249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9" descr="11868119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1176338"/>
            <a:ext cx="3005137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5" grpId="0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zh-CN" sz="3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zh-CN" sz="3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2626</TotalTime>
  <Words>2268</Words>
  <Application>Microsoft Office PowerPoint</Application>
  <PresentationFormat>全屏显示(4:3)</PresentationFormat>
  <Paragraphs>312</Paragraphs>
  <Slides>78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9" baseType="lpstr">
      <vt:lpstr>ˎ̥</vt:lpstr>
      <vt:lpstr>黑体</vt:lpstr>
      <vt:lpstr>楷体_GB2312</vt:lpstr>
      <vt:lpstr>宋体</vt:lpstr>
      <vt:lpstr>Arial</vt:lpstr>
      <vt:lpstr>Arial Narrow</vt:lpstr>
      <vt:lpstr>Times New Roman</vt:lpstr>
      <vt:lpstr>Verdana</vt:lpstr>
      <vt:lpstr>Wingdings</vt:lpstr>
      <vt:lpstr>Profile</vt:lpstr>
      <vt:lpstr>Clip</vt:lpstr>
      <vt:lpstr>PowerPoint 演示文稿</vt:lpstr>
      <vt:lpstr>推荐教材</vt:lpstr>
      <vt:lpstr>PowerPoint 演示文稿</vt:lpstr>
      <vt:lpstr>PowerPoint 演示文稿</vt:lpstr>
      <vt:lpstr>PowerPoint 演示文稿</vt:lpstr>
      <vt:lpstr>第一章 绪论</vt:lpstr>
      <vt:lpstr>一、地质学的概念</vt:lpstr>
      <vt:lpstr>地质学与人类：中国年度人均矿产资源消费</vt:lpstr>
      <vt:lpstr>地质学与人类：    衣</vt:lpstr>
      <vt:lpstr>地质学与人类：食</vt:lpstr>
      <vt:lpstr>地质学与人类：     住</vt:lpstr>
      <vt:lpstr>地质学与人类：     行</vt:lpstr>
      <vt:lpstr>PowerPoint 演示文稿</vt:lpstr>
      <vt:lpstr>绪  论</vt:lpstr>
      <vt:lpstr>PowerPoint 演示文稿</vt:lpstr>
      <vt:lpstr>PowerPoint 演示文稿</vt:lpstr>
      <vt:lpstr>山川</vt:lpstr>
      <vt:lpstr>湖泊</vt:lpstr>
      <vt:lpstr>河流</vt:lpstr>
      <vt:lpstr>沙漠</vt:lpstr>
      <vt:lpstr>冰川</vt:lpstr>
      <vt:lpstr>海洋、岛屿</vt:lpstr>
      <vt:lpstr>水平地层、倾斜地层</vt:lpstr>
      <vt:lpstr>断层</vt:lpstr>
      <vt:lpstr>褶皱</vt:lpstr>
      <vt:lpstr>PowerPoint 演示文稿</vt:lpstr>
      <vt:lpstr>矿物</vt:lpstr>
      <vt:lpstr>PowerPoint 演示文稿</vt:lpstr>
      <vt:lpstr>矿产－石油、天然气</vt:lpstr>
      <vt:lpstr>矿产－铜矿</vt:lpstr>
      <vt:lpstr>地球的内部</vt:lpstr>
      <vt:lpstr>PowerPoint 演示文稿</vt:lpstr>
      <vt:lpstr>岩浆---来自地球内部</vt:lpstr>
      <vt:lpstr>绪  论</vt:lpstr>
      <vt:lpstr>PowerPoint 演示文稿</vt:lpstr>
      <vt:lpstr>PowerPoint 演示文稿</vt:lpstr>
      <vt:lpstr>上天</vt:lpstr>
      <vt:lpstr>下海</vt:lpstr>
      <vt:lpstr>入地</vt:lpstr>
      <vt:lpstr>PowerPoint 演示文稿</vt:lpstr>
      <vt:lpstr>PowerPoint 演示文稿</vt:lpstr>
      <vt:lpstr>入地，最难</vt:lpstr>
      <vt:lpstr>绪  论</vt:lpstr>
      <vt:lpstr>PowerPoint 演示文稿</vt:lpstr>
      <vt:lpstr>绪  论</vt:lpstr>
      <vt:lpstr>PowerPoint 演示文稿</vt:lpstr>
      <vt:lpstr>PowerPoint 演示文稿</vt:lpstr>
      <vt:lpstr>PowerPoint 演示文稿</vt:lpstr>
      <vt:lpstr>1、野外地质调查</vt:lpstr>
      <vt:lpstr>PowerPoint 演示文稿</vt:lpstr>
      <vt:lpstr>巢湖地质填图实习</vt:lpstr>
      <vt:lpstr>煤矿生产实习</vt:lpstr>
      <vt:lpstr>地质毕业实习</vt:lpstr>
      <vt:lpstr>1、野外地质调查</vt:lpstr>
      <vt:lpstr>温家宝与地质</vt:lpstr>
      <vt:lpstr>温家宝与地质</vt:lpstr>
      <vt:lpstr>PowerPoint 演示文稿</vt:lpstr>
      <vt:lpstr>翁文灏与地质</vt:lpstr>
      <vt:lpstr>葛利普（1870-1946）</vt:lpstr>
      <vt:lpstr>其他地质学家</vt:lpstr>
      <vt:lpstr>鲁迅，中国地质第一人？！</vt:lpstr>
      <vt:lpstr>1、野外地质调查</vt:lpstr>
      <vt:lpstr>PowerPoint 演示文稿</vt:lpstr>
      <vt:lpstr>地质“新三件宝”</vt:lpstr>
      <vt:lpstr>PowerPoint 演示文稿</vt:lpstr>
      <vt:lpstr>PowerPoint 演示文稿</vt:lpstr>
      <vt:lpstr>1、野外地质调查</vt:lpstr>
      <vt:lpstr>2、仪器测量</vt:lpstr>
      <vt:lpstr>PowerPoint 演示文稿</vt:lpstr>
      <vt:lpstr>PowerPoint 演示文稿</vt:lpstr>
      <vt:lpstr>JXA-8100 电子探针（EPMA) </vt:lpstr>
      <vt:lpstr>X射线衍射仪</vt:lpstr>
      <vt:lpstr>PowerPoint 演示文稿</vt:lpstr>
      <vt:lpstr>PowerPoint 演示文稿</vt:lpstr>
      <vt:lpstr>PowerPoint 演示文稿</vt:lpstr>
      <vt:lpstr>PowerPoint 演示文稿</vt:lpstr>
      <vt:lpstr>绪  论</vt:lpstr>
      <vt:lpstr>六、我国地学研究的优势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地球科学  绪   论</dc:title>
  <dc:creator>XIE</dc:creator>
  <cp:lastModifiedBy>He Jinxian</cp:lastModifiedBy>
  <cp:revision>794</cp:revision>
  <dcterms:created xsi:type="dcterms:W3CDTF">2010-02-25T02:23:34Z</dcterms:created>
  <dcterms:modified xsi:type="dcterms:W3CDTF">2019-06-18T02:37:38Z</dcterms:modified>
</cp:coreProperties>
</file>